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73"/>
  </p:handoutMasterIdLst>
  <p:sldIdLst>
    <p:sldId id="256" r:id="rId3"/>
    <p:sldId id="428" r:id="rId5"/>
    <p:sldId id="429" r:id="rId6"/>
    <p:sldId id="430" r:id="rId7"/>
    <p:sldId id="431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336" r:id="rId22"/>
    <p:sldId id="271" r:id="rId23"/>
    <p:sldId id="272" r:id="rId24"/>
    <p:sldId id="426" r:id="rId25"/>
    <p:sldId id="274" r:id="rId26"/>
    <p:sldId id="275" r:id="rId27"/>
    <p:sldId id="276" r:id="rId28"/>
    <p:sldId id="337" r:id="rId29"/>
    <p:sldId id="278" r:id="rId30"/>
    <p:sldId id="279" r:id="rId31"/>
    <p:sldId id="280" r:id="rId32"/>
    <p:sldId id="281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4" r:id="rId44"/>
    <p:sldId id="297" r:id="rId45"/>
    <p:sldId id="295" r:id="rId46"/>
    <p:sldId id="296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400" r:id="rId55"/>
    <p:sldId id="401" r:id="rId56"/>
    <p:sldId id="402" r:id="rId57"/>
    <p:sldId id="404" r:id="rId58"/>
    <p:sldId id="405" r:id="rId59"/>
    <p:sldId id="407" r:id="rId60"/>
    <p:sldId id="432" r:id="rId61"/>
    <p:sldId id="406" r:id="rId62"/>
    <p:sldId id="427" r:id="rId63"/>
    <p:sldId id="417" r:id="rId64"/>
    <p:sldId id="418" r:id="rId65"/>
    <p:sldId id="419" r:id="rId66"/>
    <p:sldId id="420" r:id="rId67"/>
    <p:sldId id="421" r:id="rId68"/>
    <p:sldId id="422" r:id="rId69"/>
    <p:sldId id="423" r:id="rId70"/>
    <p:sldId id="424" r:id="rId71"/>
    <p:sldId id="425" r:id="rId72"/>
  </p:sldIdLst>
  <p:sldSz cx="10693400" cy="7559675"/>
  <p:notesSz cx="6858000" cy="9144000"/>
  <p:custDataLst>
    <p:tags r:id="rId7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ojun li" initials="gl" lastIdx="1" clrIdx="0"/>
  <p:cmAuthor id="2" name="Administrator" initials="A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1899" autoAdjust="0"/>
  </p:normalViewPr>
  <p:slideViewPr>
    <p:cSldViewPr snapToGrid="0" showGuides="1">
      <p:cViewPr varScale="1">
        <p:scale>
          <a:sx n="71" d="100"/>
          <a:sy n="71" d="100"/>
        </p:scale>
        <p:origin x="1134" y="78"/>
      </p:cViewPr>
      <p:guideLst>
        <p:guide orient="horz" pos="238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17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8" Type="http://schemas.openxmlformats.org/officeDocument/2006/relationships/tags" Target="tags/tag1.xml"/><Relationship Id="rId77" Type="http://schemas.openxmlformats.org/officeDocument/2006/relationships/commentAuthors" Target="commentAuthors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handoutMaster" Target="handoutMasters/handoutMaster1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9-15T22:06:55.080" idx="1">
    <p:pos x="10" y="10"/>
    <p:text>此处添加了一个约束i&lt;=k&lt;j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9-15T22:06:55.080" idx="2">
    <p:pos x="10" y="10"/>
    <p:text>此处添加了一个约束i&lt;=k&lt;j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D8815-B39D-4654-ABD6-C910FC7378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27779-D02F-42F9-9EA0-3CE83024F84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445D2A-DCF9-4F79-817D-6250DCB9DD2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sz="1400" baseline="0" dirty="0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1069975" marR="0" lvl="0" indent="0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1069975" marR="0" lvl="0" indent="0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1069975" marR="0" lvl="0" indent="0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1069975" marR="0" lvl="0" indent="0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1069975" marR="0" lvl="0" indent="0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1069975" marR="0" lvl="0" indent="0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1069975" marR="0" lvl="0" indent="0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1069975" marR="0" lvl="0" indent="0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D9A79-00FE-433C-A37C-868F25C6FCE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1"/>
          <p:cNvPicPr/>
          <p:nvPr userDrawn="1"/>
        </p:nvPicPr>
        <p:blipFill>
          <a:blip r:embed="rId2"/>
          <a:stretch>
            <a:fillRect/>
          </a:stretch>
        </p:blipFill>
        <p:spPr>
          <a:xfrm>
            <a:off x="3048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E7CD7-3CF7-4CF8-B345-8E4AE5EC7E1D}" type="datetime1">
              <a:rPr lang="zh-CN" altLang="en-US" smtClean="0"/>
            </a:fld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17" name="TextBox 4"/>
          <p:cNvSpPr txBox="1"/>
          <p:nvPr userDrawn="1"/>
        </p:nvSpPr>
        <p:spPr>
          <a:xfrm>
            <a:off x="4320159" y="4038602"/>
            <a:ext cx="2379663" cy="373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sz="2600" b="1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Prof. Zhenyu He</a:t>
            </a:r>
            <a:endParaRPr lang="en-US" sz="2600" b="1" dirty="0">
              <a:solidFill>
                <a:srgbClr val="575F6D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9" name="TextBox 6"/>
          <p:cNvSpPr txBox="1"/>
          <p:nvPr userDrawn="1"/>
        </p:nvSpPr>
        <p:spPr>
          <a:xfrm>
            <a:off x="3030061" y="4968479"/>
            <a:ext cx="4959858" cy="307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40"/>
              </a:lnSpc>
            </a:pPr>
            <a:r>
              <a:rPr lang="en-US" altLang="zh-CN" sz="2200" b="1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Harbin Institute of Technology, Shenzhen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35171" y="713380"/>
            <a:ext cx="9158637" cy="639932"/>
          </a:xfrm>
        </p:spPr>
        <p:txBody>
          <a:bodyPr>
            <a:noAutofit/>
          </a:bodyPr>
          <a:lstStyle>
            <a:lvl1pPr>
              <a:defRPr sz="4700" b="1"/>
            </a:lvl1pPr>
          </a:lstStyle>
          <a:p>
            <a:r>
              <a:rPr lang="en-US" altLang="zh-CN" dirty="0"/>
              <a:t>MAIN TITLE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DFCD-7A3D-4AA1-97D6-06B243D79DEE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7487285" y="7006699"/>
            <a:ext cx="2406015" cy="402483"/>
          </a:xfrm>
        </p:spPr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</p:nvPr>
        </p:nvSpPr>
        <p:spPr>
          <a:xfrm>
            <a:off x="735013" y="1911350"/>
            <a:ext cx="9158287" cy="4818063"/>
          </a:xfrm>
        </p:spPr>
        <p:txBody>
          <a:bodyPr/>
          <a:lstStyle>
            <a:lvl1pPr>
              <a:lnSpc>
                <a:spcPct val="120000"/>
              </a:lnSpc>
              <a:defRPr sz="2300"/>
            </a:lvl1pPr>
            <a:lvl2pPr>
              <a:lnSpc>
                <a:spcPct val="120000"/>
              </a:lnSpc>
              <a:defRPr sz="2300"/>
            </a:lvl2pPr>
            <a:lvl3pPr>
              <a:lnSpc>
                <a:spcPct val="120000"/>
              </a:lnSpc>
              <a:defRPr sz="21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普通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735171" y="448055"/>
            <a:ext cx="9158637" cy="1186007"/>
          </a:xfrm>
        </p:spPr>
        <p:txBody>
          <a:bodyPr>
            <a:noAutofit/>
          </a:bodyPr>
          <a:lstStyle>
            <a:lvl1pPr>
              <a:defRPr sz="3100" b="1"/>
            </a:lvl1pPr>
          </a:lstStyle>
          <a:p>
            <a:r>
              <a:rPr lang="en-US" altLang="zh-CN" dirty="0"/>
              <a:t>MAIN TITLE</a:t>
            </a:r>
            <a:endParaRPr lang="zh-CN" altLang="en-US" dirty="0"/>
          </a:p>
        </p:txBody>
      </p:sp>
      <p:sp>
        <p:nvSpPr>
          <p:cNvPr id="8" name="内容占位符 6"/>
          <p:cNvSpPr>
            <a:spLocks noGrp="1"/>
          </p:cNvSpPr>
          <p:nvPr>
            <p:ph sz="quarter" idx="13" hasCustomPrompt="1"/>
          </p:nvPr>
        </p:nvSpPr>
        <p:spPr>
          <a:xfrm>
            <a:off x="735013" y="1911350"/>
            <a:ext cx="9158287" cy="4818063"/>
          </a:xfrm>
        </p:spPr>
        <p:txBody>
          <a:bodyPr/>
          <a:lstStyle>
            <a:lvl1pPr>
              <a:lnSpc>
                <a:spcPct val="120000"/>
              </a:lnSpc>
              <a:defRPr sz="2300"/>
            </a:lvl1pPr>
            <a:lvl2pPr>
              <a:lnSpc>
                <a:spcPct val="120000"/>
              </a:lnSpc>
              <a:defRPr sz="2300"/>
            </a:lvl2pPr>
            <a:lvl3pPr>
              <a:lnSpc>
                <a:spcPct val="120000"/>
              </a:lnSpc>
              <a:defRPr sz="21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窄普通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735171" y="448055"/>
            <a:ext cx="9158637" cy="1186007"/>
          </a:xfrm>
        </p:spPr>
        <p:txBody>
          <a:bodyPr>
            <a:noAutofit/>
          </a:bodyPr>
          <a:lstStyle>
            <a:lvl1pPr>
              <a:defRPr sz="3100" b="1"/>
            </a:lvl1pPr>
          </a:lstStyle>
          <a:p>
            <a:r>
              <a:rPr lang="en-US" altLang="zh-CN" dirty="0"/>
              <a:t>MAIN TITLE</a:t>
            </a:r>
            <a:endParaRPr lang="zh-CN" altLang="en-US" dirty="0"/>
          </a:p>
        </p:txBody>
      </p:sp>
      <p:sp>
        <p:nvSpPr>
          <p:cNvPr id="8" name="内容占位符 6"/>
          <p:cNvSpPr>
            <a:spLocks noGrp="1"/>
          </p:cNvSpPr>
          <p:nvPr>
            <p:ph sz="quarter" idx="13" hasCustomPrompt="1"/>
          </p:nvPr>
        </p:nvSpPr>
        <p:spPr>
          <a:xfrm>
            <a:off x="735013" y="1911350"/>
            <a:ext cx="7064819" cy="4818063"/>
          </a:xfrm>
        </p:spPr>
        <p:txBody>
          <a:bodyPr/>
          <a:lstStyle>
            <a:lvl1pPr>
              <a:lnSpc>
                <a:spcPct val="120000"/>
              </a:lnSpc>
              <a:defRPr sz="2300"/>
            </a:lvl1pPr>
            <a:lvl2pPr>
              <a:lnSpc>
                <a:spcPct val="120000"/>
              </a:lnSpc>
              <a:defRPr sz="2300"/>
            </a:lvl2pPr>
            <a:lvl3pPr>
              <a:lnSpc>
                <a:spcPct val="120000"/>
              </a:lnSpc>
              <a:defRPr sz="21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漫画风格版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735171" y="448055"/>
            <a:ext cx="9158637" cy="1186007"/>
          </a:xfrm>
        </p:spPr>
        <p:txBody>
          <a:bodyPr>
            <a:noAutofit/>
          </a:bodyPr>
          <a:lstStyle>
            <a:lvl1pPr>
              <a:defRPr sz="3100" b="1">
                <a:latin typeface="Comic Sans MS" panose="030F0702030302020204" pitchFamily="66" charset="0"/>
              </a:defRPr>
            </a:lvl1pPr>
          </a:lstStyle>
          <a:p>
            <a:r>
              <a:rPr lang="en-US" altLang="zh-CN" dirty="0"/>
              <a:t>MAIN TITLE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 hasCustomPrompt="1"/>
          </p:nvPr>
        </p:nvSpPr>
        <p:spPr>
          <a:xfrm>
            <a:off x="735013" y="1911350"/>
            <a:ext cx="9158287" cy="4818063"/>
          </a:xfrm>
        </p:spPr>
        <p:txBody>
          <a:bodyPr/>
          <a:lstStyle>
            <a:lvl1pPr>
              <a:lnSpc>
                <a:spcPct val="120000"/>
              </a:lnSpc>
              <a:defRPr sz="2300">
                <a:latin typeface="+mn-lt"/>
              </a:defRPr>
            </a:lvl1pPr>
            <a:lvl2pPr>
              <a:lnSpc>
                <a:spcPct val="120000"/>
              </a:lnSpc>
              <a:defRPr sz="23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1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altLang="zh-CN" dirty="0"/>
              <a:t>SUBTITLE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2.jpe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l="3000" t="3000" r="3000" b="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35171" y="402484"/>
            <a:ext cx="9223058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35171" y="2012414"/>
            <a:ext cx="9223058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35172" y="7006700"/>
            <a:ext cx="240601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542190" y="7006700"/>
            <a:ext cx="3609023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552215" y="7006700"/>
            <a:ext cx="240601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/>
  <p:txStyles>
    <p:titleStyle>
      <a:lvl1pPr algn="l" defTabSz="802005" rtl="0" eaLnBrk="1" latinLnBrk="0" hangingPunct="1">
        <a:lnSpc>
          <a:spcPct val="90000"/>
        </a:lnSpc>
        <a:spcBef>
          <a:spcPct val="0"/>
        </a:spcBef>
        <a:buNone/>
        <a:defRPr sz="3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660" indent="-200660" algn="l" defTabSz="802005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55" kern="1200">
          <a:solidFill>
            <a:schemeClr val="tx1"/>
          </a:solidFill>
          <a:latin typeface="+mn-lt"/>
          <a:ea typeface="+mn-ea"/>
          <a:cs typeface="+mn-cs"/>
        </a:defRPr>
      </a:lvl1pPr>
      <a:lvl2pPr marL="601345" indent="-200660" algn="l" defTabSz="802005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02665" indent="-200660" algn="l" defTabSz="802005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3pPr>
      <a:lvl4pPr marL="1403350" indent="-200660" algn="l" defTabSz="802005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804670" indent="-200660" algn="l" defTabSz="802005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5.jpeg"/><Relationship Id="rId1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1.xml"/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comments" Target="../comments/comment2.xml"/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l="3000" t="3000" r="3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E7CD7-3CF7-4CF8-B345-8E4AE5EC7E1D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Box 2"/>
          <p:cNvSpPr txBox="1"/>
          <p:nvPr/>
        </p:nvSpPr>
        <p:spPr>
          <a:xfrm>
            <a:off x="1807163" y="996817"/>
            <a:ext cx="7402825" cy="1944346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 algn="ctr">
              <a:lnSpc>
                <a:spcPts val="7315"/>
              </a:lnSpc>
            </a:pPr>
            <a:r>
              <a:rPr lang="en-US" altLang="zh-CN" sz="66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sz="52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YNAMIC</a:t>
            </a:r>
            <a:endParaRPr lang="en-US" altLang="zh-CN" sz="5200" b="1" dirty="0">
              <a:solidFill>
                <a:srgbClr val="9A3D01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 algn="ctr">
              <a:lnSpc>
                <a:spcPts val="7315"/>
              </a:lnSpc>
            </a:pPr>
            <a:r>
              <a:rPr lang="en-US" altLang="zh-CN" sz="52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66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</a:t>
            </a:r>
            <a:r>
              <a:rPr lang="en-US" altLang="zh-CN" sz="52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ROGRAMMING</a:t>
            </a:r>
            <a:endParaRPr lang="zh-CN" altLang="en-US" sz="5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W</a:t>
            </a:r>
            <a:r>
              <a:rPr lang="en-US" altLang="zh-CN" dirty="0"/>
              <a:t>HAT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735013" y="1911350"/>
            <a:ext cx="7270851" cy="4818063"/>
          </a:xfrm>
        </p:spPr>
        <p:txBody>
          <a:bodyPr/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3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Dynamic</a:t>
            </a:r>
            <a:r>
              <a:rPr kumimoji="0" lang="en-US" altLang="zh-CN" sz="3000" b="0" i="0" u="none" strike="noStrike" kern="1200" cap="none" spc="-3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Programming</a:t>
            </a: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pPr marL="574675" marR="0" lvl="0" indent="-302895" algn="l" defTabSz="914400" rtl="0" eaLnBrk="1" fontAlgn="auto" latinLnBrk="0" hangingPunct="1">
              <a:lnSpc>
                <a:spcPct val="120000"/>
              </a:lnSpc>
              <a:spcBef>
                <a:spcPts val="73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75310" algn="l"/>
              </a:tabLst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Divide into</a:t>
            </a:r>
            <a:r>
              <a:rPr kumimoji="0" lang="en-US" altLang="zh-CN" sz="3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subproblem</a:t>
            </a: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pPr marL="575945" marR="5080" lvl="0" indent="-30226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75310" algn="l"/>
              </a:tabLst>
              <a:defRPr/>
            </a:pP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Solve each 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subproblem only </a:t>
            </a: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once, 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store  </a:t>
            </a: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the solutions in 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a </a:t>
            </a: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list</a:t>
            </a: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, and access it </a:t>
            </a:r>
            <a:r>
              <a:rPr kumimoji="0" lang="en-US" altLang="zh-CN" sz="3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when  </a:t>
            </a: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the solution is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reused</a:t>
            </a: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pPr marL="574675" marR="0" lvl="0" indent="-30289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575310" algn="l"/>
              </a:tabLst>
              <a:defRPr/>
            </a:pP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Bottom-up</a:t>
            </a: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W</a:t>
            </a:r>
            <a:r>
              <a:rPr lang="en-US" altLang="zh-CN" dirty="0"/>
              <a:t>HAT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Elements of dynamic</a:t>
            </a:r>
            <a:r>
              <a:rPr kumimoji="0" lang="en-US" altLang="zh-CN" sz="3000" b="0" i="0" u="none" strike="noStrike" kern="1200" cap="none" spc="-7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programming</a:t>
            </a: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pPr marL="718185" marR="0" lvl="0" indent="-446405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/>
              <a:buChar char=""/>
              <a:tabLst>
                <a:tab pos="718185" algn="l"/>
                <a:tab pos="718820" algn="l"/>
              </a:tabLst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Optimal</a:t>
            </a:r>
            <a:r>
              <a:rPr kumimoji="0" lang="en-US" altLang="zh-CN" sz="30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</a:t>
            </a: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substructure</a:t>
            </a: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pPr marL="272415" marR="5080" lvl="0" indent="133350" algn="l" defTabSz="914400" rtl="0" eaLnBrk="1" fontAlgn="auto" latinLnBrk="0" hangingPunct="1">
              <a:lnSpc>
                <a:spcPct val="89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A </a:t>
            </a: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problem </a:t>
            </a:r>
            <a:r>
              <a:rPr kumimoji="0" lang="en-US" altLang="zh-CN" sz="30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exhibits</a:t>
            </a: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</a:t>
            </a:r>
            <a:r>
              <a:rPr kumimoji="0" lang="en-US" altLang="zh-CN" sz="3000" b="0" i="1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Optimal</a:t>
            </a:r>
            <a:r>
              <a:rPr kumimoji="0" lang="en-US" altLang="zh-CN" sz="3000" b="0" i="1" u="none" strike="noStrike" kern="1200" cap="none" spc="-1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</a:t>
            </a:r>
            <a:r>
              <a:rPr kumimoji="0" lang="en-US" altLang="zh-CN" sz="3000" b="0" i="1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substructure  </a:t>
            </a: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if an 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optimal </a:t>
            </a: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solution to the problem is  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contained </a:t>
            </a: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within its </a:t>
            </a: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optimal </a:t>
            </a: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solutions</a:t>
            </a:r>
            <a:r>
              <a:rPr kumimoji="0" lang="en-US" altLang="zh-CN" sz="30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</a:t>
            </a:r>
            <a:r>
              <a:rPr kumimoji="0" lang="en-US" altLang="zh-CN" sz="3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to subproblems.</a:t>
            </a:r>
            <a:endParaRPr kumimoji="0" lang="en-US" altLang="zh-CN" sz="3000" b="0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pPr marL="729615" marR="5080" indent="-457200" defTabSz="914400">
              <a:lnSpc>
                <a:spcPct val="89000"/>
              </a:lnSpc>
              <a:spcBef>
                <a:spcPts val="615"/>
              </a:spcBef>
              <a:defRPr/>
            </a:pPr>
            <a:r>
              <a:rPr kumimoji="0" lang="en-US" altLang="zh-CN" sz="3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Overlapping subproblems</a:t>
            </a: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pPr marL="272415" marR="5080" indent="133350" defTabSz="914400">
              <a:lnSpc>
                <a:spcPct val="89000"/>
              </a:lnSpc>
              <a:spcBef>
                <a:spcPts val="615"/>
              </a:spcBef>
              <a:buNone/>
              <a:defRPr/>
            </a:pPr>
            <a:r>
              <a:rPr lang="en-US" altLang="zh-CN" sz="3000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When a recursive algorithm revisits the  same problem over and over again, we say  that the optimization problem has  overlapping subproblems.</a:t>
            </a:r>
            <a:endParaRPr lang="en-US" altLang="zh-CN" sz="3000" dirty="0">
              <a:solidFill>
                <a:prstClr val="black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marL="272415" marR="5080" indent="0" defTabSz="914400">
              <a:lnSpc>
                <a:spcPct val="89000"/>
              </a:lnSpc>
              <a:spcBef>
                <a:spcPts val="615"/>
              </a:spcBef>
              <a:buNone/>
              <a:defRPr/>
            </a:pPr>
            <a:endParaRPr kumimoji="0" lang="en-US" altLang="zh-CN" sz="3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O</a:t>
            </a:r>
            <a:r>
              <a:rPr lang="en-US" altLang="zh-CN" dirty="0"/>
              <a:t>PTIMAL </a:t>
            </a:r>
            <a:r>
              <a:rPr lang="en-US" altLang="zh-CN" sz="4200" dirty="0"/>
              <a:t>S</a:t>
            </a:r>
            <a:r>
              <a:rPr lang="en-US" altLang="zh-CN" dirty="0"/>
              <a:t>UBSTRUCTURE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 </a:t>
            </a:r>
            <a:r>
              <a:rPr lang="en-US" altLang="zh-CN" dirty="0"/>
              <a:t>Show that a solution to the problem  consists of making a </a:t>
            </a:r>
            <a:r>
              <a:rPr lang="en-US" altLang="zh-CN" dirty="0">
                <a:solidFill>
                  <a:srgbClr val="FF0000"/>
                </a:solidFill>
              </a:rPr>
              <a:t>choice</a:t>
            </a:r>
            <a:r>
              <a:rPr lang="en-US" altLang="zh-CN" dirty="0"/>
              <a:t>. 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 </a:t>
            </a:r>
            <a:r>
              <a:rPr lang="en-US" altLang="zh-CN" dirty="0"/>
              <a:t>Suppose the choices are </a:t>
            </a:r>
            <a:r>
              <a:rPr lang="en-US" altLang="zh-CN" dirty="0">
                <a:solidFill>
                  <a:srgbClr val="FF0000"/>
                </a:solidFill>
              </a:rPr>
              <a:t>known</a:t>
            </a:r>
            <a:r>
              <a:rPr lang="en-US" altLang="zh-CN" dirty="0"/>
              <a:t>. 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 </a:t>
            </a:r>
            <a:r>
              <a:rPr lang="en-US" altLang="zh-CN" dirty="0"/>
              <a:t>Determine which </a:t>
            </a:r>
            <a:r>
              <a:rPr lang="en-US" altLang="zh-CN" dirty="0">
                <a:solidFill>
                  <a:srgbClr val="FF0000"/>
                </a:solidFill>
              </a:rPr>
              <a:t>subproblems  ensue</a:t>
            </a:r>
            <a:r>
              <a:rPr lang="en-US" altLang="zh-CN" dirty="0"/>
              <a:t>.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） </a:t>
            </a:r>
            <a:r>
              <a:rPr lang="en-US" altLang="zh-CN" dirty="0">
                <a:solidFill>
                  <a:srgbClr val="FF0000"/>
                </a:solidFill>
              </a:rPr>
              <a:t>Cut-and-paste</a:t>
            </a:r>
            <a:r>
              <a:rPr lang="en-US" altLang="zh-CN" dirty="0"/>
              <a:t>.</a:t>
            </a:r>
            <a:endParaRPr lang="en-US" altLang="zh-C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H</a:t>
            </a:r>
            <a:r>
              <a:rPr lang="en-US" altLang="zh-CN" dirty="0"/>
              <a:t>OW</a:t>
            </a:r>
            <a:r>
              <a:rPr lang="en-US" altLang="zh-CN" sz="4200" dirty="0"/>
              <a:t>?</a:t>
            </a:r>
            <a:endParaRPr lang="zh-CN" altLang="en-US" sz="420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2700" lvl="0" indent="0" defTabSz="914400">
              <a:lnSpc>
                <a:spcPct val="100000"/>
              </a:lnSpc>
              <a:spcBef>
                <a:spcPts val="510"/>
              </a:spcBef>
              <a:buNone/>
            </a:pPr>
            <a:r>
              <a:rPr lang="en-US" altLang="zh-CN" sz="3000" dirty="0">
                <a:solidFill>
                  <a:srgbClr val="0070C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The step of dynamic</a:t>
            </a:r>
            <a:r>
              <a:rPr lang="en-US" altLang="zh-CN" sz="3000" spc="-70" dirty="0">
                <a:solidFill>
                  <a:srgbClr val="0070C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z="3000" dirty="0">
                <a:solidFill>
                  <a:srgbClr val="0070C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programming:</a:t>
            </a:r>
            <a:endParaRPr lang="en-US" altLang="zh-CN" sz="3000" dirty="0">
              <a:solidFill>
                <a:prstClr val="black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marL="433705" marR="476885" lvl="0" indent="-161925" defTabSz="914400">
              <a:lnSpc>
                <a:spcPct val="120000"/>
              </a:lnSpc>
              <a:spcBef>
                <a:spcPts val="435"/>
              </a:spcBef>
              <a:buFontTx/>
              <a:buChar char="•"/>
              <a:tabLst>
                <a:tab pos="528955" algn="l"/>
              </a:tabLst>
            </a:pP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Characterize the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structure of 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an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optimal  solution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marL="433705" marR="259715" lvl="0" indent="-161925" defTabSz="914400">
              <a:lnSpc>
                <a:spcPct val="120000"/>
              </a:lnSpc>
              <a:spcBef>
                <a:spcPts val="5"/>
              </a:spcBef>
              <a:buFontTx/>
              <a:buChar char="•"/>
              <a:tabLst>
                <a:tab pos="528955" algn="l"/>
              </a:tabLst>
            </a:pP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Recursively define the value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of 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an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optimal  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solution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marL="433705" marR="5080" lvl="0" indent="-161925" defTabSz="914400">
              <a:lnSpc>
                <a:spcPct val="120000"/>
              </a:lnSpc>
              <a:spcBef>
                <a:spcPts val="0"/>
              </a:spcBef>
              <a:buFontTx/>
              <a:buChar char="•"/>
              <a:tabLst>
                <a:tab pos="528955" algn="l"/>
              </a:tabLst>
            </a:pP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Compute the value of an optimal solution</a:t>
            </a:r>
            <a:r>
              <a:rPr lang="en-US" altLang="zh-CN" spc="-14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in  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 bottom-up</a:t>
            </a:r>
            <a:r>
              <a:rPr lang="en-US" altLang="zh-CN" spc="-40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fashion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marL="433705" marR="1266825" lvl="0" indent="-161925" defTabSz="914400">
              <a:lnSpc>
                <a:spcPct val="120000"/>
              </a:lnSpc>
              <a:spcBef>
                <a:spcPts val="0"/>
              </a:spcBef>
              <a:buFontTx/>
              <a:buChar char="•"/>
              <a:tabLst>
                <a:tab pos="450215" algn="l"/>
              </a:tabLst>
            </a:pP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Construct an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optimal solution</a:t>
            </a:r>
            <a:r>
              <a:rPr lang="en-US" altLang="zh-CN" spc="-110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from  computed</a:t>
            </a:r>
            <a:r>
              <a:rPr lang="en-US" altLang="zh-CN" spc="-2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information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>
            <a:grpSpLocks noChangeAspect="1"/>
          </p:cNvGrpSpPr>
          <p:nvPr/>
        </p:nvGrpSpPr>
        <p:grpSpPr>
          <a:xfrm>
            <a:off x="1034683" y="280902"/>
            <a:ext cx="8634215" cy="6857997"/>
            <a:chOff x="1034683" y="348998"/>
            <a:chExt cx="8634215" cy="6857997"/>
          </a:xfrm>
        </p:grpSpPr>
        <p:sp>
          <p:nvSpPr>
            <p:cNvPr id="4" name="object 2"/>
            <p:cNvSpPr/>
            <p:nvPr/>
          </p:nvSpPr>
          <p:spPr>
            <a:xfrm>
              <a:off x="1034683" y="348998"/>
              <a:ext cx="8634215" cy="171449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4"/>
            <p:cNvSpPr/>
            <p:nvPr/>
          </p:nvSpPr>
          <p:spPr>
            <a:xfrm>
              <a:off x="1034683" y="2063495"/>
              <a:ext cx="8634215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3"/>
          <p:cNvSpPr txBox="1"/>
          <p:nvPr/>
        </p:nvSpPr>
        <p:spPr>
          <a:xfrm>
            <a:off x="1114549" y="1159600"/>
            <a:ext cx="9158637" cy="1186007"/>
          </a:xfrm>
          <a:prstGeom prst="rect">
            <a:avLst/>
          </a:prstGeom>
        </p:spPr>
        <p:txBody>
          <a:bodyPr/>
          <a:lstStyle>
            <a:lvl1pPr algn="l" defTabSz="8020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2"/>
                </a:solidFill>
                <a:latin typeface="Comic Sans MS" panose="030F0702030302020204" pitchFamily="66" charset="0"/>
              </a:rPr>
              <a:t>MATRIX-CHAIN MULTIPLICATION</a:t>
            </a:r>
            <a:endParaRPr lang="zh-CN" altLang="en-US" sz="3200" b="1" dirty="0">
              <a:solidFill>
                <a:schemeClr val="accent2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b="1" dirty="0"/>
              <a:t>P</a:t>
            </a:r>
            <a:r>
              <a:rPr lang="en-US" altLang="zh-CN" b="1" dirty="0"/>
              <a:t>ROBLEM </a:t>
            </a:r>
            <a:r>
              <a:rPr lang="en-US" altLang="zh-CN" sz="4200" b="1" dirty="0"/>
              <a:t>D</a:t>
            </a:r>
            <a:r>
              <a:rPr lang="en-US" altLang="zh-CN" b="1" dirty="0"/>
              <a:t>EFINITION</a:t>
            </a:r>
            <a:endParaRPr lang="zh-CN" altLang="en-US" b="1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735013" y="1911350"/>
            <a:ext cx="7562681" cy="48180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Inputs</a:t>
            </a:r>
            <a:r>
              <a:rPr lang="en-US" altLang="zh-CN" dirty="0"/>
              <a:t>: Matrix chain </a:t>
            </a:r>
            <a:r>
              <a:rPr lang="en-US" altLang="zh-CN" sz="3200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</a:t>
            </a:r>
            <a:r>
              <a:rPr lang="en-US" altLang="zh-CN" sz="3200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A</a:t>
            </a:r>
            <a:r>
              <a:rPr lang="en-US" altLang="zh-CN" sz="3200" spc="-5" baseline="-25000" dirty="0">
                <a:solidFill>
                  <a:prstClr val="black"/>
                </a:solidFill>
                <a:cs typeface="Times New Roman" panose="02020603050405020304"/>
              </a:rPr>
              <a:t>1</a:t>
            </a:r>
            <a:r>
              <a:rPr lang="en-US" altLang="zh-CN" sz="3200" spc="-5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A</a:t>
            </a:r>
            <a:r>
              <a:rPr lang="en-US" altLang="zh-CN" sz="3200" spc="-5" baseline="-25000" dirty="0">
                <a:solidFill>
                  <a:prstClr val="black"/>
                </a:solidFill>
                <a:cs typeface="Times New Roman" panose="02020603050405020304"/>
              </a:rPr>
              <a:t>2</a:t>
            </a:r>
            <a:r>
              <a:rPr lang="en-US" altLang="zh-CN" sz="2000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spc="-5" dirty="0">
                <a:solidFill>
                  <a:prstClr val="black"/>
                </a:solidFill>
                <a:cs typeface="Times New Roman" panose="02020603050405020304"/>
              </a:rPr>
              <a:t>,...,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A</a:t>
            </a:r>
            <a:r>
              <a:rPr lang="en-US" altLang="zh-CN" sz="3200" spc="-5" baseline="-25000" dirty="0">
                <a:solidFill>
                  <a:prstClr val="black"/>
                </a:solidFill>
                <a:cs typeface="Times New Roman" panose="02020603050405020304"/>
              </a:rPr>
              <a:t>n</a:t>
            </a:r>
            <a:r>
              <a:rPr lang="en-US" altLang="zh-CN" sz="2000" i="1" spc="1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 </a:t>
            </a:r>
            <a:endParaRPr lang="en-US" altLang="zh-CN" sz="3200" spc="-5" dirty="0">
              <a:solidFill>
                <a:prstClr val="black"/>
              </a:solidFill>
              <a:latin typeface="Symbol" panose="05050102010706020507"/>
              <a:cs typeface="Symbol" panose="05050102010706020507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Outputs</a:t>
            </a:r>
            <a:r>
              <a:rPr lang="en-US" altLang="zh-CN" dirty="0"/>
              <a:t>: </a:t>
            </a:r>
            <a:r>
              <a:rPr lang="en-US" altLang="zh-CN" sz="2800" i="1" spc="-5" dirty="0">
                <a:solidFill>
                  <a:prstClr val="black"/>
                </a:solidFill>
                <a:cs typeface="Times New Roman" panose="02020603050405020304"/>
              </a:rPr>
              <a:t>A</a:t>
            </a:r>
            <a:r>
              <a:rPr lang="en-US" altLang="zh-CN" sz="3200" spc="-5" baseline="-25000" dirty="0">
                <a:solidFill>
                  <a:prstClr val="black"/>
                </a:solidFill>
                <a:cs typeface="Times New Roman" panose="02020603050405020304"/>
              </a:rPr>
              <a:t>1</a:t>
            </a:r>
            <a:r>
              <a:rPr lang="en-US" altLang="zh-CN" sz="2800" i="1" spc="-5" dirty="0">
                <a:solidFill>
                  <a:prstClr val="black"/>
                </a:solidFill>
                <a:cs typeface="Times New Roman" panose="02020603050405020304"/>
              </a:rPr>
              <a:t>A</a:t>
            </a:r>
            <a:r>
              <a:rPr lang="en-US" altLang="zh-CN" sz="3200" spc="-5" baseline="-25000" dirty="0">
                <a:solidFill>
                  <a:prstClr val="black"/>
                </a:solidFill>
                <a:cs typeface="Times New Roman" panose="02020603050405020304"/>
              </a:rPr>
              <a:t>2</a:t>
            </a:r>
            <a:r>
              <a:rPr lang="en-US" altLang="zh-CN" sz="2800" spc="-5" dirty="0">
                <a:solidFill>
                  <a:prstClr val="black"/>
                </a:solidFill>
                <a:cs typeface="Times New Roman" panose="02020603050405020304"/>
              </a:rPr>
              <a:t>...</a:t>
            </a:r>
            <a:r>
              <a:rPr lang="en-US" altLang="zh-CN" sz="2800" i="1" spc="-5" dirty="0">
                <a:solidFill>
                  <a:prstClr val="black"/>
                </a:solidFill>
                <a:cs typeface="Times New Roman" panose="02020603050405020304"/>
              </a:rPr>
              <a:t>A</a:t>
            </a:r>
            <a:r>
              <a:rPr lang="en-US" altLang="zh-CN" sz="3200" spc="-5" baseline="-25000" dirty="0">
                <a:solidFill>
                  <a:prstClr val="black"/>
                </a:solidFill>
                <a:cs typeface="Times New Roman" panose="02020603050405020304"/>
              </a:rPr>
              <a:t>n</a:t>
            </a:r>
            <a:r>
              <a:rPr lang="en-US" altLang="zh-CN" sz="1800" i="1" spc="1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endParaRPr lang="en-US" altLang="zh-CN" sz="1800" i="1" spc="15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en-US" altLang="zh-CN" dirty="0"/>
          </a:p>
          <a:p>
            <a:pPr marL="12700" marR="5080" lvl="0" indent="33020" defTabSz="914400">
              <a:lnSpc>
                <a:spcPct val="99000"/>
              </a:lnSpc>
              <a:spcBef>
                <a:spcPts val="180"/>
              </a:spcBef>
              <a:buNone/>
            </a:pP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If </a:t>
            </a:r>
            <a:r>
              <a:rPr lang="en-US" altLang="zh-CN" b="1" i="1" dirty="0">
                <a:solidFill>
                  <a:prstClr val="black"/>
                </a:solidFill>
                <a:cs typeface="Times New Roman" panose="02020603050405020304"/>
              </a:rPr>
              <a:t>A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is a </a:t>
            </a:r>
            <a:r>
              <a:rPr lang="en-US" altLang="zh-CN" b="1" i="1" spc="125" dirty="0" err="1">
                <a:solidFill>
                  <a:srgbClr val="FF0000"/>
                </a:solidFill>
                <a:cs typeface="Times New Roman" panose="02020603050405020304"/>
              </a:rPr>
              <a:t>p</a:t>
            </a:r>
            <a:r>
              <a:rPr lang="en-US" altLang="zh-CN" sz="3250" i="1" spc="125" dirty="0" err="1">
                <a:solidFill>
                  <a:srgbClr val="FF0000"/>
                </a:solidFill>
                <a:latin typeface="DejaVu Sans"/>
                <a:cs typeface="DejaVu Sans"/>
              </a:rPr>
              <a:t>×</a:t>
            </a:r>
            <a:r>
              <a:rPr lang="en-US" altLang="zh-CN" b="1" i="1" spc="125" dirty="0" err="1">
                <a:solidFill>
                  <a:srgbClr val="FF0000"/>
                </a:solidFill>
                <a:cs typeface="Times New Roman" panose="02020603050405020304"/>
              </a:rPr>
              <a:t>q</a:t>
            </a:r>
            <a:r>
              <a:rPr lang="en-US" altLang="zh-CN" b="1" i="1" spc="12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matrix, and </a:t>
            </a:r>
            <a:r>
              <a:rPr lang="en-US" altLang="zh-CN" b="1" i="1" dirty="0">
                <a:solidFill>
                  <a:prstClr val="black"/>
                </a:solidFill>
                <a:cs typeface="Times New Roman" panose="02020603050405020304"/>
              </a:rPr>
              <a:t>B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a </a:t>
            </a:r>
            <a:r>
              <a:rPr lang="en-US" altLang="zh-CN" b="1" i="1" spc="125" dirty="0" err="1">
                <a:solidFill>
                  <a:srgbClr val="FF0000"/>
                </a:solidFill>
                <a:cs typeface="Times New Roman" panose="02020603050405020304"/>
              </a:rPr>
              <a:t>q</a:t>
            </a:r>
            <a:r>
              <a:rPr lang="en-US" altLang="zh-CN" sz="3250" i="1" spc="125" dirty="0" err="1">
                <a:solidFill>
                  <a:srgbClr val="FF0000"/>
                </a:solidFill>
                <a:latin typeface="DejaVu Sans"/>
                <a:cs typeface="DejaVu Sans"/>
              </a:rPr>
              <a:t>×</a:t>
            </a:r>
            <a:r>
              <a:rPr lang="en-US" altLang="zh-CN" b="1" i="1" spc="125" dirty="0" err="1">
                <a:solidFill>
                  <a:srgbClr val="FF0000"/>
                </a:solidFill>
                <a:cs typeface="Times New Roman" panose="02020603050405020304"/>
              </a:rPr>
              <a:t>r</a:t>
            </a:r>
            <a:r>
              <a:rPr lang="en-US" altLang="zh-CN" b="1" i="1" spc="-380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matrix,  then normally we spend </a:t>
            </a:r>
            <a:r>
              <a:rPr lang="en-US" altLang="zh-CN" b="1" spc="-5" dirty="0">
                <a:solidFill>
                  <a:prstClr val="black"/>
                </a:solidFill>
                <a:cs typeface="Times New Roman" panose="02020603050405020304"/>
              </a:rPr>
              <a:t>O(</a:t>
            </a:r>
            <a:r>
              <a:rPr lang="en-US" altLang="zh-CN" b="1" spc="-5" dirty="0" err="1">
                <a:solidFill>
                  <a:prstClr val="black"/>
                </a:solidFill>
                <a:cs typeface="Times New Roman" panose="02020603050405020304"/>
              </a:rPr>
              <a:t>pqr</a:t>
            </a:r>
            <a:r>
              <a:rPr lang="en-US" altLang="zh-CN" b="1" spc="-5" dirty="0">
                <a:solidFill>
                  <a:prstClr val="black"/>
                </a:solidFill>
                <a:cs typeface="Times New Roman" panose="02020603050405020304"/>
              </a:rPr>
              <a:t>)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times to  compute</a:t>
            </a:r>
            <a:r>
              <a:rPr lang="en-US" altLang="zh-CN" spc="-2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b="1" i="1" dirty="0">
                <a:solidFill>
                  <a:prstClr val="black"/>
                </a:solidFill>
                <a:cs typeface="Times New Roman" panose="02020603050405020304"/>
              </a:rPr>
              <a:t>AB.</a:t>
            </a:r>
            <a:endParaRPr lang="en-US" altLang="zh-CN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b="1" kern="0" spc="-70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M</a:t>
            </a:r>
            <a:r>
              <a:rPr lang="en-US" altLang="zh-CN" b="1" kern="0" spc="-70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OTIVATION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2700" lvl="0" indent="0" defTabSz="914400">
              <a:lnSpc>
                <a:spcPct val="100000"/>
              </a:lnSpc>
              <a:spcBef>
                <a:spcPts val="95"/>
              </a:spcBef>
              <a:buNone/>
            </a:pPr>
            <a:r>
              <a:rPr lang="en-US" altLang="zh-CN" sz="2300" b="1" spc="-5" dirty="0">
                <a:solidFill>
                  <a:srgbClr val="0070C0"/>
                </a:solidFill>
                <a:cs typeface="Times New Roman" panose="02020603050405020304"/>
              </a:rPr>
              <a:t>Matrix multiplication fulfill multiplication</a:t>
            </a:r>
            <a:r>
              <a:rPr lang="en-US" altLang="zh-CN" sz="2300" b="1" spc="35" dirty="0">
                <a:solidFill>
                  <a:srgbClr val="0070C0"/>
                </a:solidFill>
                <a:cs typeface="Times New Roman" panose="02020603050405020304"/>
              </a:rPr>
              <a:t> </a:t>
            </a:r>
            <a:r>
              <a:rPr lang="en-US" altLang="zh-CN" sz="2300" b="1" spc="-25" dirty="0">
                <a:solidFill>
                  <a:srgbClr val="FF0000"/>
                </a:solidFill>
                <a:cs typeface="Times New Roman" panose="02020603050405020304"/>
              </a:rPr>
              <a:t>associativity.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lvl="0" indent="0" defTabSz="914400">
              <a:lnSpc>
                <a:spcPct val="100000"/>
              </a:lnSpc>
              <a:spcBef>
                <a:spcPts val="50"/>
              </a:spcBef>
              <a:buNone/>
            </a:pPr>
            <a:endParaRPr lang="en-US" altLang="zh-CN" dirty="0">
              <a:solidFill>
                <a:prstClr val="black"/>
              </a:solidFill>
              <a:cs typeface="Times New Roman" panose="02020603050405020304"/>
            </a:endParaRPr>
          </a:p>
          <a:p>
            <a:pPr marL="1270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300" b="1" spc="-5" dirty="0">
                <a:solidFill>
                  <a:srgbClr val="0070C0"/>
                </a:solidFill>
                <a:cs typeface="Times New Roman" panose="02020603050405020304"/>
              </a:rPr>
              <a:t>Example: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227330" lvl="0" indent="0" defTabSz="914400">
              <a:lnSpc>
                <a:spcPct val="100000"/>
              </a:lnSpc>
              <a:spcBef>
                <a:spcPts val="1020"/>
              </a:spcBef>
              <a:buNone/>
            </a:pP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( 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1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2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3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4</a:t>
            </a:r>
            <a:r>
              <a:rPr lang="en-US" altLang="zh-CN" sz="1800" b="1" spc="-120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)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12700" lvl="0" indent="0" defTabSz="914400">
              <a:lnSpc>
                <a:spcPct val="100000"/>
              </a:lnSpc>
              <a:spcBef>
                <a:spcPts val="425"/>
              </a:spcBef>
              <a:buNone/>
            </a:pP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= ( 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1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( 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2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(A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3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4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) )</a:t>
            </a:r>
            <a:r>
              <a:rPr lang="en-US" altLang="zh-CN" sz="2300" b="1" spc="-250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)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12700" lvl="0" indent="0" defTabSz="914400">
              <a:lnSpc>
                <a:spcPct val="100000"/>
              </a:lnSpc>
              <a:spcBef>
                <a:spcPts val="110"/>
              </a:spcBef>
              <a:buNone/>
            </a:pP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= (( 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1</a:t>
            </a:r>
            <a:r>
              <a:rPr lang="en-US" altLang="zh-CN" b="1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2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) ( 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3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4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)</a:t>
            </a:r>
            <a:r>
              <a:rPr lang="en-US" altLang="zh-CN" sz="2300" b="1" spc="-250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)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12700" lvl="0" indent="0" defTabSz="914400">
              <a:lnSpc>
                <a:spcPct val="100000"/>
              </a:lnSpc>
              <a:spcBef>
                <a:spcPts val="170"/>
              </a:spcBef>
              <a:buNone/>
            </a:pP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....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12700" lvl="0" indent="0" defTabSz="914400">
              <a:lnSpc>
                <a:spcPct val="100000"/>
              </a:lnSpc>
              <a:spcBef>
                <a:spcPts val="1010"/>
              </a:spcBef>
              <a:buNone/>
            </a:pP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= ( ( ( 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1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2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) 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3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)</a:t>
            </a:r>
            <a:r>
              <a:rPr lang="en-US" altLang="zh-CN" sz="2300" b="1" spc="-370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A</a:t>
            </a:r>
            <a:r>
              <a:rPr lang="en-US" altLang="zh-CN" b="1" spc="-5" baseline="-25000" dirty="0">
                <a:solidFill>
                  <a:srgbClr val="FF0000"/>
                </a:solidFill>
                <a:cs typeface="Times New Roman" panose="02020603050405020304"/>
              </a:rPr>
              <a:t>4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FF0000"/>
                </a:solidFill>
                <a:cs typeface="Times New Roman" panose="02020603050405020304"/>
              </a:rPr>
              <a:t>)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b="1" kern="0" spc="-4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M</a:t>
            </a:r>
            <a:r>
              <a:rPr lang="en-US" altLang="zh-CN" sz="3000" b="1" kern="0" spc="-4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ULTIPLICATION</a:t>
            </a:r>
            <a:r>
              <a:rPr lang="en-US" altLang="zh-CN" sz="3400" b="1" kern="0" spc="-9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z="4200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O</a:t>
            </a:r>
            <a:r>
              <a:rPr lang="en-US" altLang="zh-CN" sz="3000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RDER</a:t>
            </a:r>
            <a:endParaRPr lang="zh-CN" altLang="en-US" sz="300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735014" y="1911350"/>
            <a:ext cx="7475132" cy="4818063"/>
          </a:xfrm>
        </p:spPr>
        <p:txBody>
          <a:bodyPr/>
          <a:lstStyle/>
          <a:p>
            <a:pPr marL="12700" lvl="0" indent="0" defTabSz="914400">
              <a:lnSpc>
                <a:spcPct val="100000"/>
              </a:lnSpc>
              <a:spcBef>
                <a:spcPts val="95"/>
              </a:spcBef>
              <a:buNone/>
            </a:pPr>
            <a:r>
              <a:rPr lang="en-US" altLang="zh-CN" sz="3000" b="1" spc="-5" dirty="0">
                <a:solidFill>
                  <a:srgbClr val="0000CD"/>
                </a:solidFill>
                <a:cs typeface="Times New Roman" panose="02020603050405020304"/>
              </a:rPr>
              <a:t>The complexity depends on the</a:t>
            </a:r>
            <a:r>
              <a:rPr lang="en-US" altLang="zh-CN" sz="3000" b="1" spc="35" dirty="0">
                <a:solidFill>
                  <a:srgbClr val="0000CD"/>
                </a:solidFill>
                <a:cs typeface="Times New Roman" panose="02020603050405020304"/>
              </a:rPr>
              <a:t> </a:t>
            </a:r>
            <a:r>
              <a:rPr lang="en-US" altLang="zh-CN" sz="3000" b="1" spc="-5" dirty="0">
                <a:solidFill>
                  <a:srgbClr val="0000CD"/>
                </a:solidFill>
                <a:cs typeface="Times New Roman" panose="02020603050405020304"/>
              </a:rPr>
              <a:t>order</a:t>
            </a:r>
            <a:endParaRPr lang="en-US" altLang="zh-CN" sz="3000" b="1" spc="-5" dirty="0">
              <a:solidFill>
                <a:srgbClr val="0000CD"/>
              </a:solidFill>
              <a:cs typeface="Times New Roman" panose="02020603050405020304"/>
            </a:endParaRPr>
          </a:p>
          <a:p>
            <a:pPr marL="12700" lvl="0" indent="0" defTabSz="914400">
              <a:lnSpc>
                <a:spcPct val="100000"/>
              </a:lnSpc>
              <a:spcBef>
                <a:spcPts val="95"/>
              </a:spcBef>
              <a:buNone/>
            </a:pPr>
            <a:endParaRPr lang="en-US" altLang="zh-CN" sz="3000" b="1" spc="-5" dirty="0">
              <a:solidFill>
                <a:srgbClr val="0000CD"/>
              </a:solidFill>
              <a:cs typeface="Times New Roman" panose="02020603050405020304"/>
            </a:endParaRPr>
          </a:p>
          <a:p>
            <a:pPr marL="574040" indent="-342900" defTabSz="914400">
              <a:lnSpc>
                <a:spcPct val="100000"/>
              </a:lnSpc>
              <a:spcBef>
                <a:spcPts val="945"/>
              </a:spcBef>
            </a:pP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Suppose</a:t>
            </a:r>
            <a:r>
              <a:rPr lang="en-US" altLang="zh-CN" spc="-1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A</a:t>
            </a:r>
            <a:r>
              <a:rPr lang="en-US" altLang="zh-CN" baseline="-25000" dirty="0">
                <a:solidFill>
                  <a:prstClr val="black"/>
                </a:solidFill>
                <a:cs typeface="Times New Roman" panose="02020603050405020304"/>
              </a:rPr>
              <a:t>1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a 10</a:t>
            </a:r>
            <a:r>
              <a:rPr lang="en-US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100</a:t>
            </a:r>
            <a:r>
              <a:rPr lang="en-US" altLang="zh-CN" spc="2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matrix,</a:t>
            </a:r>
            <a:r>
              <a:rPr lang="en-US" altLang="zh-CN" spc="-12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A</a:t>
            </a:r>
            <a:r>
              <a:rPr lang="en-US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2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a 100 </a:t>
            </a:r>
            <a:r>
              <a:rPr lang="en-US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5 matrix,</a:t>
            </a:r>
            <a:r>
              <a:rPr lang="en-US" altLang="zh-CN" spc="-10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A</a:t>
            </a:r>
            <a:r>
              <a:rPr lang="en-US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3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a 5</a:t>
            </a:r>
            <a:r>
              <a:rPr lang="en-US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50 matrix</a:t>
            </a:r>
            <a:endParaRPr lang="en-US" altLang="zh-CN" spc="-5" dirty="0">
              <a:solidFill>
                <a:prstClr val="black"/>
              </a:solidFill>
              <a:cs typeface="Times New Roman" panose="02020603050405020304"/>
            </a:endParaRPr>
          </a:p>
          <a:p>
            <a:pPr marL="574040" indent="-342900" defTabSz="914400">
              <a:lnSpc>
                <a:spcPct val="100000"/>
              </a:lnSpc>
              <a:spcBef>
                <a:spcPts val="945"/>
              </a:spcBef>
            </a:pP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T( ( A</a:t>
            </a:r>
            <a:r>
              <a:rPr lang="pt-BR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1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 A</a:t>
            </a:r>
            <a:r>
              <a:rPr lang="pt-BR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2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 ) A</a:t>
            </a:r>
            <a:r>
              <a:rPr lang="pt-BR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3</a:t>
            </a:r>
            <a:r>
              <a:rPr lang="pt-BR" altLang="zh-CN" spc="-254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)=10 </a:t>
            </a:r>
            <a:r>
              <a:rPr lang="pt-BR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 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100 </a:t>
            </a:r>
            <a:r>
              <a:rPr lang="pt-BR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 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5 + 10 </a:t>
            </a:r>
            <a:r>
              <a:rPr lang="pt-BR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 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5 </a:t>
            </a:r>
            <a:r>
              <a:rPr lang="pt-BR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</a:t>
            </a:r>
            <a:r>
              <a:rPr lang="pt-BR" altLang="zh-CN" spc="204" dirty="0">
                <a:solidFill>
                  <a:prstClr val="black"/>
                </a:solidFill>
                <a:latin typeface="Noto Sans CJK JP Black"/>
                <a:cs typeface="Noto Sans CJK JP Black"/>
              </a:rPr>
              <a:t> 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50=7500</a:t>
            </a:r>
            <a:endParaRPr lang="pt-BR" altLang="zh-CN" spc="-5" dirty="0">
              <a:solidFill>
                <a:prstClr val="black"/>
              </a:solidFill>
              <a:cs typeface="Times New Roman" panose="02020603050405020304"/>
            </a:endParaRPr>
          </a:p>
          <a:p>
            <a:pPr marL="574040" indent="-342900" defTabSz="914400">
              <a:lnSpc>
                <a:spcPct val="100000"/>
              </a:lnSpc>
              <a:spcBef>
                <a:spcPts val="945"/>
              </a:spcBef>
            </a:pPr>
            <a:r>
              <a:rPr lang="pt-BR" altLang="zh-CN" spc="-5" dirty="0">
                <a:cs typeface="Times New Roman" panose="02020603050405020304"/>
              </a:rPr>
              <a:t>T( A</a:t>
            </a:r>
            <a:r>
              <a:rPr lang="pt-BR" altLang="zh-CN" spc="-5" baseline="-25000" dirty="0">
                <a:cs typeface="Times New Roman" panose="02020603050405020304"/>
              </a:rPr>
              <a:t>1</a:t>
            </a:r>
            <a:r>
              <a:rPr lang="pt-BR" altLang="zh-CN" spc="-5" dirty="0">
                <a:cs typeface="Times New Roman" panose="02020603050405020304"/>
              </a:rPr>
              <a:t> ( A</a:t>
            </a:r>
            <a:r>
              <a:rPr lang="pt-BR" altLang="zh-CN" spc="-5" baseline="-25000" dirty="0">
                <a:cs typeface="Times New Roman" panose="02020603050405020304"/>
              </a:rPr>
              <a:t>2</a:t>
            </a:r>
            <a:r>
              <a:rPr lang="pt-BR" altLang="zh-CN" spc="-5" dirty="0">
                <a:cs typeface="Times New Roman" panose="02020603050405020304"/>
              </a:rPr>
              <a:t> A</a:t>
            </a:r>
            <a:r>
              <a:rPr lang="pt-BR" altLang="zh-CN" spc="-5" baseline="-25000" dirty="0">
                <a:cs typeface="Times New Roman" panose="02020603050405020304"/>
              </a:rPr>
              <a:t>3</a:t>
            </a:r>
            <a:r>
              <a:rPr lang="pt-BR" altLang="zh-CN" spc="-250" dirty="0">
                <a:cs typeface="Times New Roman" panose="02020603050405020304"/>
              </a:rPr>
              <a:t> </a:t>
            </a:r>
            <a:r>
              <a:rPr lang="pt-BR" altLang="zh-CN" spc="-5" dirty="0">
                <a:cs typeface="Times New Roman" panose="02020603050405020304"/>
              </a:rPr>
              <a:t>))= 100 </a:t>
            </a:r>
            <a:r>
              <a:rPr lang="pt-BR" altLang="zh-CN" spc="-5" dirty="0">
                <a:latin typeface="Noto Sans CJK JP Black"/>
                <a:cs typeface="Noto Sans CJK JP Black"/>
              </a:rPr>
              <a:t>× </a:t>
            </a:r>
            <a:r>
              <a:rPr lang="pt-BR" altLang="zh-CN" spc="-5" dirty="0">
                <a:cs typeface="Times New Roman" panose="02020603050405020304"/>
              </a:rPr>
              <a:t>5 </a:t>
            </a:r>
            <a:r>
              <a:rPr lang="pt-BR" altLang="zh-CN" spc="-5" dirty="0">
                <a:latin typeface="Noto Sans CJK JP Black"/>
                <a:cs typeface="Noto Sans CJK JP Black"/>
              </a:rPr>
              <a:t>× </a:t>
            </a:r>
            <a:r>
              <a:rPr lang="pt-BR" altLang="zh-CN" spc="-5" dirty="0">
                <a:cs typeface="Times New Roman" panose="02020603050405020304"/>
              </a:rPr>
              <a:t>50+10 </a:t>
            </a:r>
            <a:r>
              <a:rPr lang="pt-BR" altLang="zh-CN" spc="-5" dirty="0">
                <a:latin typeface="Noto Sans CJK JP Black"/>
                <a:cs typeface="Noto Sans CJK JP Black"/>
              </a:rPr>
              <a:t>× </a:t>
            </a:r>
            <a:r>
              <a:rPr lang="pt-BR" altLang="zh-CN" spc="-5" dirty="0">
                <a:cs typeface="Times New Roman" panose="02020603050405020304"/>
              </a:rPr>
              <a:t>100 </a:t>
            </a:r>
            <a:r>
              <a:rPr lang="pt-BR" altLang="zh-CN" spc="-5" dirty="0">
                <a:latin typeface="Noto Sans CJK JP Black"/>
                <a:cs typeface="Noto Sans CJK JP Black"/>
              </a:rPr>
              <a:t>×</a:t>
            </a:r>
            <a:r>
              <a:rPr lang="pt-BR" altLang="zh-CN" spc="210" dirty="0">
                <a:latin typeface="Noto Sans CJK JP Black"/>
                <a:cs typeface="Noto Sans CJK JP Black"/>
              </a:rPr>
              <a:t> </a:t>
            </a:r>
            <a:r>
              <a:rPr lang="pt-BR" altLang="zh-CN" spc="-5" dirty="0">
                <a:cs typeface="Times New Roman" panose="02020603050405020304"/>
              </a:rPr>
              <a:t>50=750000</a:t>
            </a:r>
            <a:endParaRPr lang="pt-BR" altLang="zh-CN" dirty="0">
              <a:cs typeface="Times New Roman" panose="02020603050405020304"/>
            </a:endParaRPr>
          </a:p>
          <a:p>
            <a:pPr marL="574040" indent="-342900" defTabSz="914400">
              <a:lnSpc>
                <a:spcPct val="100000"/>
              </a:lnSpc>
              <a:spcBef>
                <a:spcPts val="945"/>
              </a:spcBef>
            </a:pPr>
            <a:endParaRPr lang="pt-BR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574040" indent="-342900" defTabSz="914400">
              <a:lnSpc>
                <a:spcPct val="100000"/>
              </a:lnSpc>
              <a:spcBef>
                <a:spcPts val="945"/>
              </a:spcBef>
            </a:pP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587375" lvl="1" indent="-173990" defTabSz="914400">
              <a:lnSpc>
                <a:spcPct val="100000"/>
              </a:lnSpc>
              <a:spcBef>
                <a:spcPts val="95"/>
              </a:spcBef>
              <a:buFontTx/>
              <a:buChar char="•"/>
              <a:tabLst>
                <a:tab pos="186690" algn="l"/>
                <a:tab pos="1730375" algn="l"/>
                <a:tab pos="4417695" algn="l"/>
              </a:tabLst>
            </a:pPr>
            <a:endParaRPr lang="en-US" altLang="zh-CN" sz="1700" dirty="0">
              <a:solidFill>
                <a:prstClr val="black"/>
              </a:solidFill>
              <a:cs typeface="Times New Roman" panose="02020603050405020304"/>
            </a:endParaRPr>
          </a:p>
          <a:p>
            <a:pPr marL="871220" lvl="1" indent="-457200" defTabSz="914400">
              <a:lnSpc>
                <a:spcPct val="100000"/>
              </a:lnSpc>
              <a:spcBef>
                <a:spcPts val="95"/>
              </a:spcBef>
            </a:pPr>
            <a:endParaRPr lang="en-US" altLang="zh-CN" sz="29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0035" marR="5080" lvl="0" indent="-267970" defTabSz="914400">
              <a:lnSpc>
                <a:spcPct val="105000"/>
              </a:lnSpc>
              <a:spcBef>
                <a:spcPts val="100"/>
              </a:spcBef>
              <a:buFont typeface="Wingdings" panose="05000000000000000000"/>
              <a:buChar char=""/>
              <a:tabLst>
                <a:tab pos="302895" algn="l"/>
              </a:tabLst>
            </a:pPr>
            <a:r>
              <a:rPr lang="en-US" altLang="zh-CN" sz="2300" spc="-5" dirty="0">
                <a:solidFill>
                  <a:srgbClr val="0000CD"/>
                </a:solidFill>
                <a:cs typeface="Times New Roman" panose="02020603050405020304"/>
              </a:rPr>
              <a:t>Denote the number </a:t>
            </a:r>
            <a:r>
              <a:rPr lang="en-US" altLang="zh-CN" sz="2300" dirty="0">
                <a:solidFill>
                  <a:srgbClr val="0000CD"/>
                </a:solidFill>
                <a:cs typeface="Times New Roman" panose="02020603050405020304"/>
              </a:rPr>
              <a:t>of </a:t>
            </a:r>
            <a:r>
              <a:rPr lang="en-US" altLang="zh-CN" sz="2300" spc="-10" dirty="0">
                <a:solidFill>
                  <a:srgbClr val="0000CD"/>
                </a:solidFill>
                <a:cs typeface="Times New Roman" panose="02020603050405020304"/>
              </a:rPr>
              <a:t>different </a:t>
            </a:r>
            <a:r>
              <a:rPr lang="en-US" altLang="zh-CN" sz="2300" spc="-5" dirty="0">
                <a:solidFill>
                  <a:srgbClr val="0000CD"/>
                </a:solidFill>
                <a:cs typeface="Times New Roman" panose="02020603050405020304"/>
              </a:rPr>
              <a:t>solutions as </a:t>
            </a: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P(n), </a:t>
            </a:r>
            <a:r>
              <a:rPr lang="en-US" altLang="zh-CN" sz="2300" spc="-5" dirty="0">
                <a:solidFill>
                  <a:srgbClr val="0000CD"/>
                </a:solidFill>
                <a:cs typeface="Times New Roman" panose="02020603050405020304"/>
              </a:rPr>
              <a:t>the  recursive function of</a:t>
            </a:r>
            <a:r>
              <a:rPr lang="en-US" altLang="zh-CN" sz="2300" spc="-15" dirty="0">
                <a:solidFill>
                  <a:srgbClr val="0000CD"/>
                </a:solidFill>
                <a:cs typeface="Times New Roman" panose="02020603050405020304"/>
              </a:rPr>
              <a:t> </a:t>
            </a: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P(n)</a:t>
            </a:r>
            <a:endParaRPr lang="en-US" altLang="zh-CN" sz="2300" b="1" i="1" spc="-5" dirty="0">
              <a:solidFill>
                <a:srgbClr val="0000CD"/>
              </a:solidFill>
              <a:cs typeface="Times New Roman" panose="02020603050405020304"/>
            </a:endParaRPr>
          </a:p>
          <a:p>
            <a:pPr marL="280035" marR="5080" lvl="0" indent="-267970" defTabSz="914400">
              <a:lnSpc>
                <a:spcPct val="105000"/>
              </a:lnSpc>
              <a:spcBef>
                <a:spcPts val="100"/>
              </a:spcBef>
              <a:buFont typeface="Wingdings" panose="05000000000000000000"/>
              <a:buChar char=""/>
              <a:tabLst>
                <a:tab pos="302895" algn="l"/>
              </a:tabLst>
            </a:pP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en-US" altLang="zh-CN" dirty="0"/>
          </a:p>
          <a:p>
            <a:pPr marL="12065" lvl="0" indent="0" defTabSz="914400">
              <a:lnSpc>
                <a:spcPct val="100000"/>
              </a:lnSpc>
              <a:spcBef>
                <a:spcPts val="95"/>
              </a:spcBef>
              <a:buNone/>
              <a:tabLst>
                <a:tab pos="302895" algn="l"/>
              </a:tabLst>
            </a:pPr>
            <a:endParaRPr lang="en-US" altLang="zh-CN" sz="2300" b="1" i="1" spc="-5" dirty="0">
              <a:solidFill>
                <a:srgbClr val="0000CD"/>
              </a:solidFill>
              <a:cs typeface="Times New Roman" panose="02020603050405020304"/>
            </a:endParaRPr>
          </a:p>
          <a:p>
            <a:pPr marL="12065" lvl="0" indent="0" defTabSz="914400">
              <a:lnSpc>
                <a:spcPct val="100000"/>
              </a:lnSpc>
              <a:spcBef>
                <a:spcPts val="95"/>
              </a:spcBef>
              <a:buNone/>
              <a:tabLst>
                <a:tab pos="302895" algn="l"/>
              </a:tabLst>
            </a:pPr>
            <a:endParaRPr lang="en-US" altLang="zh-CN" sz="2300" b="1" i="1" spc="-5" dirty="0">
              <a:solidFill>
                <a:srgbClr val="0000CD"/>
              </a:solidFill>
              <a:cs typeface="Times New Roman" panose="02020603050405020304"/>
            </a:endParaRPr>
          </a:p>
          <a:p>
            <a:pPr marL="354965" indent="-342900" defTabSz="914400">
              <a:lnSpc>
                <a:spcPct val="100000"/>
              </a:lnSpc>
              <a:spcBef>
                <a:spcPts val="95"/>
              </a:spcBef>
              <a:tabLst>
                <a:tab pos="302895" algn="l"/>
              </a:tabLst>
            </a:pP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P(n) is Catalan</a:t>
            </a:r>
            <a:r>
              <a:rPr lang="en-US" altLang="zh-CN" sz="2300" b="1" i="1" spc="-30" dirty="0">
                <a:solidFill>
                  <a:srgbClr val="0000CD"/>
                </a:solidFill>
                <a:cs typeface="Times New Roman" panose="02020603050405020304"/>
              </a:rPr>
              <a:t> </a:t>
            </a: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number</a:t>
            </a:r>
            <a:endParaRPr lang="en-US" altLang="zh-CN" sz="2300" b="1" i="1" spc="-5" dirty="0">
              <a:solidFill>
                <a:srgbClr val="0000CD"/>
              </a:solidFill>
              <a:cs typeface="Times New Roman" panose="02020603050405020304"/>
            </a:endParaRPr>
          </a:p>
          <a:p>
            <a:pPr marL="354965" indent="-342900" defTabSz="914400">
              <a:lnSpc>
                <a:spcPct val="100000"/>
              </a:lnSpc>
              <a:spcBef>
                <a:spcPts val="95"/>
              </a:spcBef>
              <a:tabLst>
                <a:tab pos="302895" algn="l"/>
              </a:tabLst>
            </a:pP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en-US" altLang="zh-CN" dirty="0"/>
          </a:p>
          <a:p>
            <a:pPr marL="414020" marR="5080" lvl="1" indent="33020" defTabSz="914400">
              <a:lnSpc>
                <a:spcPts val="2620"/>
              </a:lnSpc>
              <a:spcBef>
                <a:spcPts val="300"/>
              </a:spcBef>
              <a:buNone/>
            </a:pP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P(n) is so big to solute the problem through  enumeration methods.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object 7"/>
          <p:cNvSpPr/>
          <p:nvPr/>
        </p:nvSpPr>
        <p:spPr>
          <a:xfrm>
            <a:off x="1471112" y="4697950"/>
            <a:ext cx="4741926" cy="7734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4"/>
          <p:cNvSpPr/>
          <p:nvPr/>
        </p:nvSpPr>
        <p:spPr>
          <a:xfrm>
            <a:off x="1471112" y="2860467"/>
            <a:ext cx="4064508" cy="1372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S</a:t>
            </a:r>
            <a:r>
              <a:rPr lang="en-US" altLang="zh-CN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OLUTION</a:t>
            </a:r>
            <a:r>
              <a:rPr lang="en-US" altLang="zh-CN" b="1" kern="0" spc="-9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z="4200" b="1" kern="0" spc="-5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S</a:t>
            </a:r>
            <a:r>
              <a:rPr lang="en-US" altLang="zh-CN" b="1" kern="0" spc="-5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PACE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0035" marR="5080" lvl="0" indent="-267970" defTabSz="914400">
              <a:lnSpc>
                <a:spcPct val="105000"/>
              </a:lnSpc>
              <a:spcBef>
                <a:spcPts val="100"/>
              </a:spcBef>
              <a:buFont typeface="Wingdings" panose="05000000000000000000"/>
              <a:buChar char=""/>
              <a:tabLst>
                <a:tab pos="302895" algn="l"/>
              </a:tabLst>
            </a:pPr>
            <a:r>
              <a:rPr lang="en-US" altLang="zh-CN" sz="2300" spc="-5" dirty="0">
                <a:solidFill>
                  <a:srgbClr val="0000CD"/>
                </a:solidFill>
                <a:cs typeface="Times New Roman" panose="02020603050405020304"/>
              </a:rPr>
              <a:t>Denote the number </a:t>
            </a:r>
            <a:r>
              <a:rPr lang="en-US" altLang="zh-CN" sz="2300" dirty="0">
                <a:solidFill>
                  <a:srgbClr val="0000CD"/>
                </a:solidFill>
                <a:cs typeface="Times New Roman" panose="02020603050405020304"/>
              </a:rPr>
              <a:t>of </a:t>
            </a:r>
            <a:r>
              <a:rPr lang="en-US" altLang="zh-CN" sz="2300" spc="-10" dirty="0">
                <a:solidFill>
                  <a:srgbClr val="0000CD"/>
                </a:solidFill>
                <a:cs typeface="Times New Roman" panose="02020603050405020304"/>
              </a:rPr>
              <a:t>different </a:t>
            </a:r>
            <a:r>
              <a:rPr lang="en-US" altLang="zh-CN" sz="2300" spc="-5" dirty="0">
                <a:solidFill>
                  <a:srgbClr val="0000CD"/>
                </a:solidFill>
                <a:cs typeface="Times New Roman" panose="02020603050405020304"/>
              </a:rPr>
              <a:t>solutions as </a:t>
            </a: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P(n), </a:t>
            </a:r>
            <a:r>
              <a:rPr lang="en-US" altLang="zh-CN" sz="2300" spc="-5" dirty="0">
                <a:solidFill>
                  <a:srgbClr val="0000CD"/>
                </a:solidFill>
                <a:cs typeface="Times New Roman" panose="02020603050405020304"/>
              </a:rPr>
              <a:t>the  recursive function of</a:t>
            </a:r>
            <a:r>
              <a:rPr lang="en-US" altLang="zh-CN" sz="2300" spc="-15" dirty="0">
                <a:solidFill>
                  <a:srgbClr val="0000CD"/>
                </a:solidFill>
                <a:cs typeface="Times New Roman" panose="02020603050405020304"/>
              </a:rPr>
              <a:t> </a:t>
            </a: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P(n)</a:t>
            </a:r>
            <a:endParaRPr lang="en-US" altLang="zh-CN" sz="2300" b="1" i="1" spc="-5" dirty="0">
              <a:solidFill>
                <a:srgbClr val="0000CD"/>
              </a:solidFill>
              <a:cs typeface="Times New Roman" panose="02020603050405020304"/>
            </a:endParaRPr>
          </a:p>
          <a:p>
            <a:pPr marL="280035" marR="5080" lvl="0" indent="-267970" defTabSz="914400">
              <a:lnSpc>
                <a:spcPct val="105000"/>
              </a:lnSpc>
              <a:spcBef>
                <a:spcPts val="100"/>
              </a:spcBef>
              <a:buFont typeface="Wingdings" panose="05000000000000000000"/>
              <a:buChar char=""/>
              <a:tabLst>
                <a:tab pos="302895" algn="l"/>
              </a:tabLst>
            </a:pP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en-US" altLang="zh-CN" dirty="0"/>
          </a:p>
          <a:p>
            <a:pPr marL="12065" lvl="0" indent="0" defTabSz="914400">
              <a:lnSpc>
                <a:spcPct val="100000"/>
              </a:lnSpc>
              <a:spcBef>
                <a:spcPts val="95"/>
              </a:spcBef>
              <a:buNone/>
              <a:tabLst>
                <a:tab pos="302895" algn="l"/>
              </a:tabLst>
            </a:pPr>
            <a:endParaRPr lang="en-US" altLang="zh-CN" sz="2300" b="1" i="1" spc="-5" dirty="0">
              <a:solidFill>
                <a:srgbClr val="0000CD"/>
              </a:solidFill>
              <a:cs typeface="Times New Roman" panose="02020603050405020304"/>
            </a:endParaRPr>
          </a:p>
          <a:p>
            <a:pPr marL="12065" lvl="0" indent="0" defTabSz="914400">
              <a:lnSpc>
                <a:spcPct val="100000"/>
              </a:lnSpc>
              <a:spcBef>
                <a:spcPts val="95"/>
              </a:spcBef>
              <a:buNone/>
              <a:tabLst>
                <a:tab pos="302895" algn="l"/>
              </a:tabLst>
            </a:pPr>
            <a:endParaRPr lang="en-US" altLang="zh-CN" sz="2300" b="1" i="1" spc="-5" dirty="0">
              <a:solidFill>
                <a:srgbClr val="0000CD"/>
              </a:solidFill>
              <a:cs typeface="Times New Roman" panose="02020603050405020304"/>
            </a:endParaRPr>
          </a:p>
          <a:p>
            <a:pPr marL="354965" indent="-342900" defTabSz="914400">
              <a:lnSpc>
                <a:spcPct val="100000"/>
              </a:lnSpc>
              <a:spcBef>
                <a:spcPts val="95"/>
              </a:spcBef>
              <a:tabLst>
                <a:tab pos="302895" algn="l"/>
              </a:tabLst>
            </a:pP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P(n) is Catalan</a:t>
            </a:r>
            <a:r>
              <a:rPr lang="en-US" altLang="zh-CN" sz="2300" b="1" i="1" spc="-30" dirty="0">
                <a:solidFill>
                  <a:srgbClr val="0000CD"/>
                </a:solidFill>
                <a:cs typeface="Times New Roman" panose="02020603050405020304"/>
              </a:rPr>
              <a:t> </a:t>
            </a: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number</a:t>
            </a:r>
            <a:endParaRPr lang="en-US" altLang="zh-CN" sz="2300" b="1" i="1" spc="-5" dirty="0">
              <a:solidFill>
                <a:srgbClr val="0000CD"/>
              </a:solidFill>
              <a:cs typeface="Times New Roman" panose="02020603050405020304"/>
            </a:endParaRPr>
          </a:p>
          <a:p>
            <a:pPr marL="354965" indent="-342900" defTabSz="914400">
              <a:lnSpc>
                <a:spcPct val="100000"/>
              </a:lnSpc>
              <a:spcBef>
                <a:spcPts val="95"/>
              </a:spcBef>
              <a:tabLst>
                <a:tab pos="302895" algn="l"/>
              </a:tabLst>
            </a:pP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en-US" altLang="zh-CN" dirty="0"/>
          </a:p>
          <a:p>
            <a:pPr marL="414020" marR="5080" lvl="1" indent="33020" defTabSz="914400">
              <a:lnSpc>
                <a:spcPts val="2620"/>
              </a:lnSpc>
              <a:spcBef>
                <a:spcPts val="300"/>
              </a:spcBef>
              <a:buNone/>
            </a:pP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P(n) is so big to solute the problem through  enumeration methods.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object 7"/>
          <p:cNvSpPr/>
          <p:nvPr/>
        </p:nvSpPr>
        <p:spPr>
          <a:xfrm>
            <a:off x="1471112" y="4697950"/>
            <a:ext cx="4741926" cy="7734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4"/>
          <p:cNvSpPr/>
          <p:nvPr/>
        </p:nvSpPr>
        <p:spPr>
          <a:xfrm>
            <a:off x="1471112" y="2860467"/>
            <a:ext cx="4064508" cy="1372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S</a:t>
            </a:r>
            <a:r>
              <a:rPr lang="en-US" altLang="zh-CN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OLUTION</a:t>
            </a:r>
            <a:r>
              <a:rPr lang="en-US" altLang="zh-CN" b="1" kern="0" spc="-9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z="4200" b="1" kern="0" spc="-5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S</a:t>
            </a:r>
            <a:r>
              <a:rPr lang="en-US" altLang="zh-CN" b="1" kern="0" spc="-5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PACE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6099796" y="3455545"/>
            <a:ext cx="3453272" cy="2132488"/>
            <a:chOff x="6099796" y="3455545"/>
            <a:chExt cx="3453272" cy="2132488"/>
          </a:xfrm>
        </p:grpSpPr>
        <p:sp>
          <p:nvSpPr>
            <p:cNvPr id="9" name="任意多边形: 形状 8"/>
            <p:cNvSpPr/>
            <p:nvPr/>
          </p:nvSpPr>
          <p:spPr>
            <a:xfrm>
              <a:off x="6099796" y="3455545"/>
              <a:ext cx="3453272" cy="2132488"/>
            </a:xfrm>
            <a:custGeom>
              <a:avLst/>
              <a:gdLst>
                <a:gd name="connsiteX0" fmla="*/ 2086290 w 3453272"/>
                <a:gd name="connsiteY0" fmla="*/ 2115127 h 2132488"/>
                <a:gd name="connsiteX1" fmla="*/ 2086290 w 3453272"/>
                <a:gd name="connsiteY1" fmla="*/ 2115127 h 2132488"/>
                <a:gd name="connsiteX2" fmla="*/ 2160181 w 3453272"/>
                <a:gd name="connsiteY2" fmla="*/ 2087418 h 2132488"/>
                <a:gd name="connsiteX3" fmla="*/ 2187890 w 3453272"/>
                <a:gd name="connsiteY3" fmla="*/ 2068945 h 2132488"/>
                <a:gd name="connsiteX4" fmla="*/ 2224835 w 3453272"/>
                <a:gd name="connsiteY4" fmla="*/ 2059709 h 2132488"/>
                <a:gd name="connsiteX5" fmla="*/ 2289490 w 3453272"/>
                <a:gd name="connsiteY5" fmla="*/ 2032000 h 2132488"/>
                <a:gd name="connsiteX6" fmla="*/ 2326435 w 3453272"/>
                <a:gd name="connsiteY6" fmla="*/ 2022764 h 2132488"/>
                <a:gd name="connsiteX7" fmla="*/ 2354144 w 3453272"/>
                <a:gd name="connsiteY7" fmla="*/ 2013527 h 2132488"/>
                <a:gd name="connsiteX8" fmla="*/ 2455744 w 3453272"/>
                <a:gd name="connsiteY8" fmla="*/ 1976582 h 2132488"/>
                <a:gd name="connsiteX9" fmla="*/ 2511163 w 3453272"/>
                <a:gd name="connsiteY9" fmla="*/ 1958109 h 2132488"/>
                <a:gd name="connsiteX10" fmla="*/ 2575817 w 3453272"/>
                <a:gd name="connsiteY10" fmla="*/ 1948873 h 2132488"/>
                <a:gd name="connsiteX11" fmla="*/ 2621999 w 3453272"/>
                <a:gd name="connsiteY11" fmla="*/ 1939636 h 2132488"/>
                <a:gd name="connsiteX12" fmla="*/ 2705126 w 3453272"/>
                <a:gd name="connsiteY12" fmla="*/ 1930400 h 2132488"/>
                <a:gd name="connsiteX13" fmla="*/ 2732835 w 3453272"/>
                <a:gd name="connsiteY13" fmla="*/ 1921164 h 2132488"/>
                <a:gd name="connsiteX14" fmla="*/ 2862144 w 3453272"/>
                <a:gd name="connsiteY14" fmla="*/ 1893454 h 2132488"/>
                <a:gd name="connsiteX15" fmla="*/ 2908326 w 3453272"/>
                <a:gd name="connsiteY15" fmla="*/ 1884218 h 2132488"/>
                <a:gd name="connsiteX16" fmla="*/ 2963744 w 3453272"/>
                <a:gd name="connsiteY16" fmla="*/ 1865745 h 2132488"/>
                <a:gd name="connsiteX17" fmla="*/ 2991453 w 3453272"/>
                <a:gd name="connsiteY17" fmla="*/ 1847273 h 2132488"/>
                <a:gd name="connsiteX18" fmla="*/ 3028399 w 3453272"/>
                <a:gd name="connsiteY18" fmla="*/ 1838036 h 2132488"/>
                <a:gd name="connsiteX19" fmla="*/ 3056108 w 3453272"/>
                <a:gd name="connsiteY19" fmla="*/ 1828800 h 2132488"/>
                <a:gd name="connsiteX20" fmla="*/ 3083817 w 3453272"/>
                <a:gd name="connsiteY20" fmla="*/ 1801091 h 2132488"/>
                <a:gd name="connsiteX21" fmla="*/ 3111526 w 3453272"/>
                <a:gd name="connsiteY21" fmla="*/ 1791854 h 2132488"/>
                <a:gd name="connsiteX22" fmla="*/ 3129999 w 3453272"/>
                <a:gd name="connsiteY22" fmla="*/ 1764145 h 2132488"/>
                <a:gd name="connsiteX23" fmla="*/ 3157708 w 3453272"/>
                <a:gd name="connsiteY23" fmla="*/ 1745673 h 2132488"/>
                <a:gd name="connsiteX24" fmla="*/ 3166944 w 3453272"/>
                <a:gd name="connsiteY24" fmla="*/ 1717964 h 2132488"/>
                <a:gd name="connsiteX25" fmla="*/ 3194653 w 3453272"/>
                <a:gd name="connsiteY25" fmla="*/ 1699491 h 2132488"/>
                <a:gd name="connsiteX26" fmla="*/ 3222363 w 3453272"/>
                <a:gd name="connsiteY26" fmla="*/ 1671782 h 2132488"/>
                <a:gd name="connsiteX27" fmla="*/ 3268544 w 3453272"/>
                <a:gd name="connsiteY27" fmla="*/ 1634836 h 2132488"/>
                <a:gd name="connsiteX28" fmla="*/ 3305490 w 3453272"/>
                <a:gd name="connsiteY28" fmla="*/ 1579418 h 2132488"/>
                <a:gd name="connsiteX29" fmla="*/ 3351672 w 3453272"/>
                <a:gd name="connsiteY29" fmla="*/ 1514764 h 2132488"/>
                <a:gd name="connsiteX30" fmla="*/ 3379381 w 3453272"/>
                <a:gd name="connsiteY30" fmla="*/ 1459345 h 2132488"/>
                <a:gd name="connsiteX31" fmla="*/ 3388617 w 3453272"/>
                <a:gd name="connsiteY31" fmla="*/ 1431636 h 2132488"/>
                <a:gd name="connsiteX32" fmla="*/ 3407090 w 3453272"/>
                <a:gd name="connsiteY32" fmla="*/ 1357745 h 2132488"/>
                <a:gd name="connsiteX33" fmla="*/ 3416326 w 3453272"/>
                <a:gd name="connsiteY33" fmla="*/ 1330036 h 2132488"/>
                <a:gd name="connsiteX34" fmla="*/ 3434799 w 3453272"/>
                <a:gd name="connsiteY34" fmla="*/ 1200727 h 2132488"/>
                <a:gd name="connsiteX35" fmla="*/ 3444035 w 3453272"/>
                <a:gd name="connsiteY35" fmla="*/ 1099127 h 2132488"/>
                <a:gd name="connsiteX36" fmla="*/ 3453272 w 3453272"/>
                <a:gd name="connsiteY36" fmla="*/ 1062182 h 2132488"/>
                <a:gd name="connsiteX37" fmla="*/ 3425563 w 3453272"/>
                <a:gd name="connsiteY37" fmla="*/ 711200 h 2132488"/>
                <a:gd name="connsiteX38" fmla="*/ 3407090 w 3453272"/>
                <a:gd name="connsiteY38" fmla="*/ 655782 h 2132488"/>
                <a:gd name="connsiteX39" fmla="*/ 3397853 w 3453272"/>
                <a:gd name="connsiteY39" fmla="*/ 628073 h 2132488"/>
                <a:gd name="connsiteX40" fmla="*/ 3388617 w 3453272"/>
                <a:gd name="connsiteY40" fmla="*/ 600364 h 2132488"/>
                <a:gd name="connsiteX41" fmla="*/ 3370144 w 3453272"/>
                <a:gd name="connsiteY41" fmla="*/ 572654 h 2132488"/>
                <a:gd name="connsiteX42" fmla="*/ 3351672 w 3453272"/>
                <a:gd name="connsiteY42" fmla="*/ 508000 h 2132488"/>
                <a:gd name="connsiteX43" fmla="*/ 3323963 w 3453272"/>
                <a:gd name="connsiteY43" fmla="*/ 480291 h 2132488"/>
                <a:gd name="connsiteX44" fmla="*/ 3287017 w 3453272"/>
                <a:gd name="connsiteY44" fmla="*/ 434109 h 2132488"/>
                <a:gd name="connsiteX45" fmla="*/ 3277781 w 3453272"/>
                <a:gd name="connsiteY45" fmla="*/ 406400 h 2132488"/>
                <a:gd name="connsiteX46" fmla="*/ 3250072 w 3453272"/>
                <a:gd name="connsiteY46" fmla="*/ 378691 h 2132488"/>
                <a:gd name="connsiteX47" fmla="*/ 3231599 w 3453272"/>
                <a:gd name="connsiteY47" fmla="*/ 350982 h 2132488"/>
                <a:gd name="connsiteX48" fmla="*/ 3203890 w 3453272"/>
                <a:gd name="connsiteY48" fmla="*/ 332509 h 2132488"/>
                <a:gd name="connsiteX49" fmla="*/ 3176181 w 3453272"/>
                <a:gd name="connsiteY49" fmla="*/ 295564 h 2132488"/>
                <a:gd name="connsiteX50" fmla="*/ 3139235 w 3453272"/>
                <a:gd name="connsiteY50" fmla="*/ 249382 h 2132488"/>
                <a:gd name="connsiteX51" fmla="*/ 3129999 w 3453272"/>
                <a:gd name="connsiteY51" fmla="*/ 221673 h 2132488"/>
                <a:gd name="connsiteX52" fmla="*/ 3074581 w 3453272"/>
                <a:gd name="connsiteY52" fmla="*/ 175491 h 2132488"/>
                <a:gd name="connsiteX53" fmla="*/ 3056108 w 3453272"/>
                <a:gd name="connsiteY53" fmla="*/ 147782 h 2132488"/>
                <a:gd name="connsiteX54" fmla="*/ 3028399 w 3453272"/>
                <a:gd name="connsiteY54" fmla="*/ 138545 h 2132488"/>
                <a:gd name="connsiteX55" fmla="*/ 2982217 w 3453272"/>
                <a:gd name="connsiteY55" fmla="*/ 110836 h 2132488"/>
                <a:gd name="connsiteX56" fmla="*/ 2954508 w 3453272"/>
                <a:gd name="connsiteY56" fmla="*/ 83127 h 2132488"/>
                <a:gd name="connsiteX57" fmla="*/ 2862144 w 3453272"/>
                <a:gd name="connsiteY57" fmla="*/ 55418 h 2132488"/>
                <a:gd name="connsiteX58" fmla="*/ 2797490 w 3453272"/>
                <a:gd name="connsiteY58" fmla="*/ 36945 h 2132488"/>
                <a:gd name="connsiteX59" fmla="*/ 2649708 w 3453272"/>
                <a:gd name="connsiteY59" fmla="*/ 18473 h 2132488"/>
                <a:gd name="connsiteX60" fmla="*/ 2520399 w 3453272"/>
                <a:gd name="connsiteY60" fmla="*/ 0 h 2132488"/>
                <a:gd name="connsiteX61" fmla="*/ 2483453 w 3453272"/>
                <a:gd name="connsiteY61" fmla="*/ 9236 h 2132488"/>
                <a:gd name="connsiteX62" fmla="*/ 2391090 w 3453272"/>
                <a:gd name="connsiteY62" fmla="*/ 27709 h 2132488"/>
                <a:gd name="connsiteX63" fmla="*/ 2335672 w 3453272"/>
                <a:gd name="connsiteY63" fmla="*/ 46182 h 2132488"/>
                <a:gd name="connsiteX64" fmla="*/ 2307963 w 3453272"/>
                <a:gd name="connsiteY64" fmla="*/ 64654 h 2132488"/>
                <a:gd name="connsiteX65" fmla="*/ 2271017 w 3453272"/>
                <a:gd name="connsiteY65" fmla="*/ 92364 h 2132488"/>
                <a:gd name="connsiteX66" fmla="*/ 2243308 w 3453272"/>
                <a:gd name="connsiteY66" fmla="*/ 101600 h 2132488"/>
                <a:gd name="connsiteX67" fmla="*/ 2215599 w 3453272"/>
                <a:gd name="connsiteY67" fmla="*/ 120073 h 2132488"/>
                <a:gd name="connsiteX68" fmla="*/ 2160181 w 3453272"/>
                <a:gd name="connsiteY68" fmla="*/ 138545 h 2132488"/>
                <a:gd name="connsiteX69" fmla="*/ 2132472 w 3453272"/>
                <a:gd name="connsiteY69" fmla="*/ 147782 h 2132488"/>
                <a:gd name="connsiteX70" fmla="*/ 2077053 w 3453272"/>
                <a:gd name="connsiteY70" fmla="*/ 166254 h 2132488"/>
                <a:gd name="connsiteX71" fmla="*/ 2021635 w 3453272"/>
                <a:gd name="connsiteY71" fmla="*/ 175491 h 2132488"/>
                <a:gd name="connsiteX72" fmla="*/ 1864617 w 3453272"/>
                <a:gd name="connsiteY72" fmla="*/ 193964 h 2132488"/>
                <a:gd name="connsiteX73" fmla="*/ 1772253 w 3453272"/>
                <a:gd name="connsiteY73" fmla="*/ 212436 h 2132488"/>
                <a:gd name="connsiteX74" fmla="*/ 1735308 w 3453272"/>
                <a:gd name="connsiteY74" fmla="*/ 221673 h 2132488"/>
                <a:gd name="connsiteX75" fmla="*/ 1689126 w 3453272"/>
                <a:gd name="connsiteY75" fmla="*/ 230909 h 2132488"/>
                <a:gd name="connsiteX76" fmla="*/ 1652181 w 3453272"/>
                <a:gd name="connsiteY76" fmla="*/ 240145 h 2132488"/>
                <a:gd name="connsiteX77" fmla="*/ 1596763 w 3453272"/>
                <a:gd name="connsiteY77" fmla="*/ 249382 h 2132488"/>
                <a:gd name="connsiteX78" fmla="*/ 1569053 w 3453272"/>
                <a:gd name="connsiteY78" fmla="*/ 258618 h 2132488"/>
                <a:gd name="connsiteX79" fmla="*/ 1532108 w 3453272"/>
                <a:gd name="connsiteY79" fmla="*/ 267854 h 2132488"/>
                <a:gd name="connsiteX80" fmla="*/ 1504399 w 3453272"/>
                <a:gd name="connsiteY80" fmla="*/ 277091 h 2132488"/>
                <a:gd name="connsiteX81" fmla="*/ 1458217 w 3453272"/>
                <a:gd name="connsiteY81" fmla="*/ 286327 h 2132488"/>
                <a:gd name="connsiteX82" fmla="*/ 1430508 w 3453272"/>
                <a:gd name="connsiteY82" fmla="*/ 295564 h 2132488"/>
                <a:gd name="connsiteX83" fmla="*/ 1384326 w 3453272"/>
                <a:gd name="connsiteY83" fmla="*/ 304800 h 2132488"/>
                <a:gd name="connsiteX84" fmla="*/ 1301199 w 3453272"/>
                <a:gd name="connsiteY84" fmla="*/ 323273 h 2132488"/>
                <a:gd name="connsiteX85" fmla="*/ 1236544 w 3453272"/>
                <a:gd name="connsiteY85" fmla="*/ 332509 h 2132488"/>
                <a:gd name="connsiteX86" fmla="*/ 1181126 w 3453272"/>
                <a:gd name="connsiteY86" fmla="*/ 350982 h 2132488"/>
                <a:gd name="connsiteX87" fmla="*/ 793199 w 3453272"/>
                <a:gd name="connsiteY87" fmla="*/ 369454 h 2132488"/>
                <a:gd name="connsiteX88" fmla="*/ 589999 w 3453272"/>
                <a:gd name="connsiteY88" fmla="*/ 378691 h 2132488"/>
                <a:gd name="connsiteX89" fmla="*/ 497635 w 3453272"/>
                <a:gd name="connsiteY89" fmla="*/ 397164 h 2132488"/>
                <a:gd name="connsiteX90" fmla="*/ 405272 w 3453272"/>
                <a:gd name="connsiteY90" fmla="*/ 415636 h 2132488"/>
                <a:gd name="connsiteX91" fmla="*/ 331381 w 3453272"/>
                <a:gd name="connsiteY91" fmla="*/ 443345 h 2132488"/>
                <a:gd name="connsiteX92" fmla="*/ 211308 w 3453272"/>
                <a:gd name="connsiteY92" fmla="*/ 480291 h 2132488"/>
                <a:gd name="connsiteX93" fmla="*/ 137417 w 3453272"/>
                <a:gd name="connsiteY93" fmla="*/ 544945 h 2132488"/>
                <a:gd name="connsiteX94" fmla="*/ 91235 w 3453272"/>
                <a:gd name="connsiteY94" fmla="*/ 581891 h 2132488"/>
                <a:gd name="connsiteX95" fmla="*/ 45053 w 3453272"/>
                <a:gd name="connsiteY95" fmla="*/ 655782 h 2132488"/>
                <a:gd name="connsiteX96" fmla="*/ 17344 w 3453272"/>
                <a:gd name="connsiteY96" fmla="*/ 692727 h 2132488"/>
                <a:gd name="connsiteX97" fmla="*/ 17344 w 3453272"/>
                <a:gd name="connsiteY97" fmla="*/ 997527 h 2132488"/>
                <a:gd name="connsiteX98" fmla="*/ 26581 w 3453272"/>
                <a:gd name="connsiteY98" fmla="*/ 1052945 h 2132488"/>
                <a:gd name="connsiteX99" fmla="*/ 45053 w 3453272"/>
                <a:gd name="connsiteY99" fmla="*/ 1108364 h 2132488"/>
                <a:gd name="connsiteX100" fmla="*/ 72763 w 3453272"/>
                <a:gd name="connsiteY100" fmla="*/ 1191491 h 2132488"/>
                <a:gd name="connsiteX101" fmla="*/ 109708 w 3453272"/>
                <a:gd name="connsiteY101" fmla="*/ 1246909 h 2132488"/>
                <a:gd name="connsiteX102" fmla="*/ 128181 w 3453272"/>
                <a:gd name="connsiteY102" fmla="*/ 1302327 h 2132488"/>
                <a:gd name="connsiteX103" fmla="*/ 155890 w 3453272"/>
                <a:gd name="connsiteY103" fmla="*/ 1366982 h 2132488"/>
                <a:gd name="connsiteX104" fmla="*/ 192835 w 3453272"/>
                <a:gd name="connsiteY104" fmla="*/ 1422400 h 2132488"/>
                <a:gd name="connsiteX105" fmla="*/ 229781 w 3453272"/>
                <a:gd name="connsiteY105" fmla="*/ 1468582 h 2132488"/>
                <a:gd name="connsiteX106" fmla="*/ 266726 w 3453272"/>
                <a:gd name="connsiteY106" fmla="*/ 1542473 h 2132488"/>
                <a:gd name="connsiteX107" fmla="*/ 322144 w 3453272"/>
                <a:gd name="connsiteY107" fmla="*/ 1597891 h 2132488"/>
                <a:gd name="connsiteX108" fmla="*/ 377563 w 3453272"/>
                <a:gd name="connsiteY108" fmla="*/ 1653309 h 2132488"/>
                <a:gd name="connsiteX109" fmla="*/ 386799 w 3453272"/>
                <a:gd name="connsiteY109" fmla="*/ 1681018 h 2132488"/>
                <a:gd name="connsiteX110" fmla="*/ 442217 w 3453272"/>
                <a:gd name="connsiteY110" fmla="*/ 1727200 h 2132488"/>
                <a:gd name="connsiteX111" fmla="*/ 469926 w 3453272"/>
                <a:gd name="connsiteY111" fmla="*/ 1764145 h 2132488"/>
                <a:gd name="connsiteX112" fmla="*/ 571526 w 3453272"/>
                <a:gd name="connsiteY112" fmla="*/ 1819564 h 2132488"/>
                <a:gd name="connsiteX113" fmla="*/ 608472 w 3453272"/>
                <a:gd name="connsiteY113" fmla="*/ 1838036 h 2132488"/>
                <a:gd name="connsiteX114" fmla="*/ 645417 w 3453272"/>
                <a:gd name="connsiteY114" fmla="*/ 1856509 h 2132488"/>
                <a:gd name="connsiteX115" fmla="*/ 728544 w 3453272"/>
                <a:gd name="connsiteY115" fmla="*/ 1874982 h 2132488"/>
                <a:gd name="connsiteX116" fmla="*/ 765490 w 3453272"/>
                <a:gd name="connsiteY116" fmla="*/ 1893454 h 2132488"/>
                <a:gd name="connsiteX117" fmla="*/ 811672 w 3453272"/>
                <a:gd name="connsiteY117" fmla="*/ 1911927 h 2132488"/>
                <a:gd name="connsiteX118" fmla="*/ 839381 w 3453272"/>
                <a:gd name="connsiteY118" fmla="*/ 1921164 h 2132488"/>
                <a:gd name="connsiteX119" fmla="*/ 885563 w 3453272"/>
                <a:gd name="connsiteY119" fmla="*/ 1948873 h 2132488"/>
                <a:gd name="connsiteX120" fmla="*/ 968690 w 3453272"/>
                <a:gd name="connsiteY120" fmla="*/ 1958109 h 2132488"/>
                <a:gd name="connsiteX121" fmla="*/ 1107235 w 3453272"/>
                <a:gd name="connsiteY121" fmla="*/ 1967345 h 2132488"/>
                <a:gd name="connsiteX122" fmla="*/ 1301199 w 3453272"/>
                <a:gd name="connsiteY122" fmla="*/ 1985818 h 2132488"/>
                <a:gd name="connsiteX123" fmla="*/ 1347381 w 3453272"/>
                <a:gd name="connsiteY123" fmla="*/ 2004291 h 2132488"/>
                <a:gd name="connsiteX124" fmla="*/ 1448981 w 3453272"/>
                <a:gd name="connsiteY124" fmla="*/ 2022764 h 2132488"/>
                <a:gd name="connsiteX125" fmla="*/ 1513635 w 3453272"/>
                <a:gd name="connsiteY125" fmla="*/ 2050473 h 2132488"/>
                <a:gd name="connsiteX126" fmla="*/ 1569053 w 3453272"/>
                <a:gd name="connsiteY126" fmla="*/ 2068945 h 2132488"/>
                <a:gd name="connsiteX127" fmla="*/ 1596763 w 3453272"/>
                <a:gd name="connsiteY127" fmla="*/ 2078182 h 2132488"/>
                <a:gd name="connsiteX128" fmla="*/ 1633708 w 3453272"/>
                <a:gd name="connsiteY128" fmla="*/ 2087418 h 2132488"/>
                <a:gd name="connsiteX129" fmla="*/ 1679890 w 3453272"/>
                <a:gd name="connsiteY129" fmla="*/ 2105891 h 2132488"/>
                <a:gd name="connsiteX130" fmla="*/ 1753781 w 3453272"/>
                <a:gd name="connsiteY130" fmla="*/ 2115127 h 2132488"/>
                <a:gd name="connsiteX131" fmla="*/ 1993926 w 3453272"/>
                <a:gd name="connsiteY131" fmla="*/ 2115127 h 2132488"/>
                <a:gd name="connsiteX132" fmla="*/ 2086290 w 3453272"/>
                <a:gd name="connsiteY132" fmla="*/ 2115127 h 21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3453272" h="2132488">
                  <a:moveTo>
                    <a:pt x="2086290" y="2115127"/>
                  </a:moveTo>
                  <a:lnTo>
                    <a:pt x="2086290" y="2115127"/>
                  </a:lnTo>
                  <a:cubicBezTo>
                    <a:pt x="2110920" y="2105891"/>
                    <a:pt x="2136234" y="2098303"/>
                    <a:pt x="2160181" y="2087418"/>
                  </a:cubicBezTo>
                  <a:cubicBezTo>
                    <a:pt x="2170287" y="2082824"/>
                    <a:pt x="2177687" y="2073318"/>
                    <a:pt x="2187890" y="2068945"/>
                  </a:cubicBezTo>
                  <a:cubicBezTo>
                    <a:pt x="2199558" y="2063945"/>
                    <a:pt x="2212629" y="2063196"/>
                    <a:pt x="2224835" y="2059709"/>
                  </a:cubicBezTo>
                  <a:cubicBezTo>
                    <a:pt x="2289056" y="2041361"/>
                    <a:pt x="2210672" y="2061556"/>
                    <a:pt x="2289490" y="2032000"/>
                  </a:cubicBezTo>
                  <a:cubicBezTo>
                    <a:pt x="2301376" y="2027543"/>
                    <a:pt x="2314229" y="2026251"/>
                    <a:pt x="2326435" y="2022764"/>
                  </a:cubicBezTo>
                  <a:cubicBezTo>
                    <a:pt x="2335796" y="2020089"/>
                    <a:pt x="2345028" y="2016946"/>
                    <a:pt x="2354144" y="2013527"/>
                  </a:cubicBezTo>
                  <a:cubicBezTo>
                    <a:pt x="2456957" y="1974971"/>
                    <a:pt x="2339321" y="2015390"/>
                    <a:pt x="2455744" y="1976582"/>
                  </a:cubicBezTo>
                  <a:lnTo>
                    <a:pt x="2511163" y="1958109"/>
                  </a:lnTo>
                  <a:cubicBezTo>
                    <a:pt x="2532714" y="1955030"/>
                    <a:pt x="2554343" y="1952452"/>
                    <a:pt x="2575817" y="1948873"/>
                  </a:cubicBezTo>
                  <a:cubicBezTo>
                    <a:pt x="2591302" y="1946292"/>
                    <a:pt x="2606458" y="1941856"/>
                    <a:pt x="2621999" y="1939636"/>
                  </a:cubicBezTo>
                  <a:cubicBezTo>
                    <a:pt x="2649598" y="1935693"/>
                    <a:pt x="2677417" y="1933479"/>
                    <a:pt x="2705126" y="1930400"/>
                  </a:cubicBezTo>
                  <a:cubicBezTo>
                    <a:pt x="2714362" y="1927321"/>
                    <a:pt x="2723474" y="1923839"/>
                    <a:pt x="2732835" y="1921164"/>
                  </a:cubicBezTo>
                  <a:cubicBezTo>
                    <a:pt x="2772163" y="1909927"/>
                    <a:pt x="2826780" y="1900527"/>
                    <a:pt x="2862144" y="1893454"/>
                  </a:cubicBezTo>
                  <a:cubicBezTo>
                    <a:pt x="2877538" y="1890375"/>
                    <a:pt x="2893433" y="1889182"/>
                    <a:pt x="2908326" y="1884218"/>
                  </a:cubicBezTo>
                  <a:cubicBezTo>
                    <a:pt x="2926799" y="1878060"/>
                    <a:pt x="2947542" y="1876546"/>
                    <a:pt x="2963744" y="1865745"/>
                  </a:cubicBezTo>
                  <a:cubicBezTo>
                    <a:pt x="2972980" y="1859588"/>
                    <a:pt x="2981250" y="1851646"/>
                    <a:pt x="2991453" y="1847273"/>
                  </a:cubicBezTo>
                  <a:cubicBezTo>
                    <a:pt x="3003121" y="1842272"/>
                    <a:pt x="3016193" y="1841523"/>
                    <a:pt x="3028399" y="1838036"/>
                  </a:cubicBezTo>
                  <a:cubicBezTo>
                    <a:pt x="3037760" y="1835361"/>
                    <a:pt x="3046872" y="1831879"/>
                    <a:pt x="3056108" y="1828800"/>
                  </a:cubicBezTo>
                  <a:cubicBezTo>
                    <a:pt x="3065344" y="1819564"/>
                    <a:pt x="3072949" y="1808337"/>
                    <a:pt x="3083817" y="1801091"/>
                  </a:cubicBezTo>
                  <a:cubicBezTo>
                    <a:pt x="3091918" y="1795690"/>
                    <a:pt x="3103923" y="1797936"/>
                    <a:pt x="3111526" y="1791854"/>
                  </a:cubicBezTo>
                  <a:cubicBezTo>
                    <a:pt x="3120194" y="1784919"/>
                    <a:pt x="3122149" y="1771994"/>
                    <a:pt x="3129999" y="1764145"/>
                  </a:cubicBezTo>
                  <a:cubicBezTo>
                    <a:pt x="3137848" y="1756296"/>
                    <a:pt x="3148472" y="1751830"/>
                    <a:pt x="3157708" y="1745673"/>
                  </a:cubicBezTo>
                  <a:cubicBezTo>
                    <a:pt x="3160787" y="1736437"/>
                    <a:pt x="3160862" y="1725567"/>
                    <a:pt x="3166944" y="1717964"/>
                  </a:cubicBezTo>
                  <a:cubicBezTo>
                    <a:pt x="3173879" y="1709296"/>
                    <a:pt x="3186125" y="1706597"/>
                    <a:pt x="3194653" y="1699491"/>
                  </a:cubicBezTo>
                  <a:cubicBezTo>
                    <a:pt x="3204688" y="1691129"/>
                    <a:pt x="3214001" y="1681817"/>
                    <a:pt x="3222363" y="1671782"/>
                  </a:cubicBezTo>
                  <a:cubicBezTo>
                    <a:pt x="3254501" y="1633217"/>
                    <a:pt x="3223055" y="1650000"/>
                    <a:pt x="3268544" y="1634836"/>
                  </a:cubicBezTo>
                  <a:cubicBezTo>
                    <a:pt x="3284256" y="1587703"/>
                    <a:pt x="3267751" y="1623446"/>
                    <a:pt x="3305490" y="1579418"/>
                  </a:cubicBezTo>
                  <a:cubicBezTo>
                    <a:pt x="3322674" y="1559370"/>
                    <a:pt x="3337053" y="1536693"/>
                    <a:pt x="3351672" y="1514764"/>
                  </a:cubicBezTo>
                  <a:cubicBezTo>
                    <a:pt x="3374886" y="1445117"/>
                    <a:pt x="3343572" y="1530962"/>
                    <a:pt x="3379381" y="1459345"/>
                  </a:cubicBezTo>
                  <a:cubicBezTo>
                    <a:pt x="3383735" y="1450637"/>
                    <a:pt x="3386055" y="1441029"/>
                    <a:pt x="3388617" y="1431636"/>
                  </a:cubicBezTo>
                  <a:cubicBezTo>
                    <a:pt x="3395297" y="1407142"/>
                    <a:pt x="3399062" y="1381831"/>
                    <a:pt x="3407090" y="1357745"/>
                  </a:cubicBezTo>
                  <a:cubicBezTo>
                    <a:pt x="3410169" y="1348509"/>
                    <a:pt x="3414214" y="1339540"/>
                    <a:pt x="3416326" y="1330036"/>
                  </a:cubicBezTo>
                  <a:cubicBezTo>
                    <a:pt x="3423034" y="1299851"/>
                    <a:pt x="3432002" y="1227304"/>
                    <a:pt x="3434799" y="1200727"/>
                  </a:cubicBezTo>
                  <a:cubicBezTo>
                    <a:pt x="3438359" y="1166908"/>
                    <a:pt x="3439541" y="1132835"/>
                    <a:pt x="3444035" y="1099127"/>
                  </a:cubicBezTo>
                  <a:cubicBezTo>
                    <a:pt x="3445713" y="1086544"/>
                    <a:pt x="3450193" y="1074497"/>
                    <a:pt x="3453272" y="1062182"/>
                  </a:cubicBezTo>
                  <a:cubicBezTo>
                    <a:pt x="3451424" y="1014133"/>
                    <a:pt x="3453076" y="793739"/>
                    <a:pt x="3425563" y="711200"/>
                  </a:cubicBezTo>
                  <a:lnTo>
                    <a:pt x="3407090" y="655782"/>
                  </a:lnTo>
                  <a:lnTo>
                    <a:pt x="3397853" y="628073"/>
                  </a:lnTo>
                  <a:cubicBezTo>
                    <a:pt x="3394774" y="618837"/>
                    <a:pt x="3394017" y="608465"/>
                    <a:pt x="3388617" y="600364"/>
                  </a:cubicBezTo>
                  <a:lnTo>
                    <a:pt x="3370144" y="572654"/>
                  </a:lnTo>
                  <a:cubicBezTo>
                    <a:pt x="3368913" y="567728"/>
                    <a:pt x="3356972" y="515950"/>
                    <a:pt x="3351672" y="508000"/>
                  </a:cubicBezTo>
                  <a:cubicBezTo>
                    <a:pt x="3344426" y="497132"/>
                    <a:pt x="3333199" y="489527"/>
                    <a:pt x="3323963" y="480291"/>
                  </a:cubicBezTo>
                  <a:cubicBezTo>
                    <a:pt x="3300745" y="410641"/>
                    <a:pt x="3334765" y="493795"/>
                    <a:pt x="3287017" y="434109"/>
                  </a:cubicBezTo>
                  <a:cubicBezTo>
                    <a:pt x="3280935" y="426506"/>
                    <a:pt x="3283181" y="414501"/>
                    <a:pt x="3277781" y="406400"/>
                  </a:cubicBezTo>
                  <a:cubicBezTo>
                    <a:pt x="3270535" y="395532"/>
                    <a:pt x="3258434" y="388726"/>
                    <a:pt x="3250072" y="378691"/>
                  </a:cubicBezTo>
                  <a:cubicBezTo>
                    <a:pt x="3242965" y="370163"/>
                    <a:pt x="3239448" y="358831"/>
                    <a:pt x="3231599" y="350982"/>
                  </a:cubicBezTo>
                  <a:cubicBezTo>
                    <a:pt x="3223750" y="343133"/>
                    <a:pt x="3211739" y="340358"/>
                    <a:pt x="3203890" y="332509"/>
                  </a:cubicBezTo>
                  <a:cubicBezTo>
                    <a:pt x="3193005" y="321624"/>
                    <a:pt x="3185417" y="307879"/>
                    <a:pt x="3176181" y="295564"/>
                  </a:cubicBezTo>
                  <a:cubicBezTo>
                    <a:pt x="3152963" y="225912"/>
                    <a:pt x="3186983" y="309067"/>
                    <a:pt x="3139235" y="249382"/>
                  </a:cubicBezTo>
                  <a:cubicBezTo>
                    <a:pt x="3133153" y="241780"/>
                    <a:pt x="3135399" y="229774"/>
                    <a:pt x="3129999" y="221673"/>
                  </a:cubicBezTo>
                  <a:cubicBezTo>
                    <a:pt x="3115776" y="200339"/>
                    <a:pt x="3095026" y="189122"/>
                    <a:pt x="3074581" y="175491"/>
                  </a:cubicBezTo>
                  <a:cubicBezTo>
                    <a:pt x="3068423" y="166255"/>
                    <a:pt x="3064776" y="154717"/>
                    <a:pt x="3056108" y="147782"/>
                  </a:cubicBezTo>
                  <a:cubicBezTo>
                    <a:pt x="3048505" y="141700"/>
                    <a:pt x="3037107" y="142899"/>
                    <a:pt x="3028399" y="138545"/>
                  </a:cubicBezTo>
                  <a:cubicBezTo>
                    <a:pt x="3012342" y="130516"/>
                    <a:pt x="2996579" y="121607"/>
                    <a:pt x="2982217" y="110836"/>
                  </a:cubicBezTo>
                  <a:cubicBezTo>
                    <a:pt x="2971767" y="102999"/>
                    <a:pt x="2965926" y="89471"/>
                    <a:pt x="2954508" y="83127"/>
                  </a:cubicBezTo>
                  <a:cubicBezTo>
                    <a:pt x="2933165" y="71269"/>
                    <a:pt x="2887915" y="62447"/>
                    <a:pt x="2862144" y="55418"/>
                  </a:cubicBezTo>
                  <a:cubicBezTo>
                    <a:pt x="2840520" y="49521"/>
                    <a:pt x="2819572" y="40785"/>
                    <a:pt x="2797490" y="36945"/>
                  </a:cubicBezTo>
                  <a:cubicBezTo>
                    <a:pt x="2748580" y="28439"/>
                    <a:pt x="2698969" y="24631"/>
                    <a:pt x="2649708" y="18473"/>
                  </a:cubicBezTo>
                  <a:cubicBezTo>
                    <a:pt x="2557254" y="6916"/>
                    <a:pt x="2600286" y="13314"/>
                    <a:pt x="2520399" y="0"/>
                  </a:cubicBezTo>
                  <a:cubicBezTo>
                    <a:pt x="2508084" y="3079"/>
                    <a:pt x="2495866" y="6576"/>
                    <a:pt x="2483453" y="9236"/>
                  </a:cubicBezTo>
                  <a:cubicBezTo>
                    <a:pt x="2452753" y="15815"/>
                    <a:pt x="2420876" y="17780"/>
                    <a:pt x="2391090" y="27709"/>
                  </a:cubicBezTo>
                  <a:cubicBezTo>
                    <a:pt x="2372617" y="33867"/>
                    <a:pt x="2351874" y="35381"/>
                    <a:pt x="2335672" y="46182"/>
                  </a:cubicBezTo>
                  <a:cubicBezTo>
                    <a:pt x="2326436" y="52339"/>
                    <a:pt x="2316996" y="58202"/>
                    <a:pt x="2307963" y="64654"/>
                  </a:cubicBezTo>
                  <a:cubicBezTo>
                    <a:pt x="2295436" y="73602"/>
                    <a:pt x="2284383" y="84726"/>
                    <a:pt x="2271017" y="92364"/>
                  </a:cubicBezTo>
                  <a:cubicBezTo>
                    <a:pt x="2262564" y="97194"/>
                    <a:pt x="2252544" y="98521"/>
                    <a:pt x="2243308" y="101600"/>
                  </a:cubicBezTo>
                  <a:cubicBezTo>
                    <a:pt x="2234072" y="107758"/>
                    <a:pt x="2225743" y="115565"/>
                    <a:pt x="2215599" y="120073"/>
                  </a:cubicBezTo>
                  <a:cubicBezTo>
                    <a:pt x="2197805" y="127981"/>
                    <a:pt x="2178654" y="132387"/>
                    <a:pt x="2160181" y="138545"/>
                  </a:cubicBezTo>
                  <a:lnTo>
                    <a:pt x="2132472" y="147782"/>
                  </a:lnTo>
                  <a:lnTo>
                    <a:pt x="2077053" y="166254"/>
                  </a:lnTo>
                  <a:cubicBezTo>
                    <a:pt x="2058580" y="169333"/>
                    <a:pt x="2040174" y="172842"/>
                    <a:pt x="2021635" y="175491"/>
                  </a:cubicBezTo>
                  <a:cubicBezTo>
                    <a:pt x="1977238" y="181833"/>
                    <a:pt x="1908215" y="189119"/>
                    <a:pt x="1864617" y="193964"/>
                  </a:cubicBezTo>
                  <a:cubicBezTo>
                    <a:pt x="1778787" y="215421"/>
                    <a:pt x="1885510" y="189784"/>
                    <a:pt x="1772253" y="212436"/>
                  </a:cubicBezTo>
                  <a:cubicBezTo>
                    <a:pt x="1759805" y="214926"/>
                    <a:pt x="1747700" y="218919"/>
                    <a:pt x="1735308" y="221673"/>
                  </a:cubicBezTo>
                  <a:cubicBezTo>
                    <a:pt x="1719983" y="225079"/>
                    <a:pt x="1704451" y="227504"/>
                    <a:pt x="1689126" y="230909"/>
                  </a:cubicBezTo>
                  <a:cubicBezTo>
                    <a:pt x="1676734" y="233663"/>
                    <a:pt x="1664628" y="237655"/>
                    <a:pt x="1652181" y="240145"/>
                  </a:cubicBezTo>
                  <a:cubicBezTo>
                    <a:pt x="1633817" y="243818"/>
                    <a:pt x="1615045" y="245319"/>
                    <a:pt x="1596763" y="249382"/>
                  </a:cubicBezTo>
                  <a:cubicBezTo>
                    <a:pt x="1587259" y="251494"/>
                    <a:pt x="1578415" y="255943"/>
                    <a:pt x="1569053" y="258618"/>
                  </a:cubicBezTo>
                  <a:cubicBezTo>
                    <a:pt x="1556847" y="262105"/>
                    <a:pt x="1544314" y="264367"/>
                    <a:pt x="1532108" y="267854"/>
                  </a:cubicBezTo>
                  <a:cubicBezTo>
                    <a:pt x="1522747" y="270529"/>
                    <a:pt x="1513844" y="274730"/>
                    <a:pt x="1504399" y="277091"/>
                  </a:cubicBezTo>
                  <a:cubicBezTo>
                    <a:pt x="1489169" y="280899"/>
                    <a:pt x="1473447" y="282519"/>
                    <a:pt x="1458217" y="286327"/>
                  </a:cubicBezTo>
                  <a:cubicBezTo>
                    <a:pt x="1448772" y="288688"/>
                    <a:pt x="1439953" y="293203"/>
                    <a:pt x="1430508" y="295564"/>
                  </a:cubicBezTo>
                  <a:cubicBezTo>
                    <a:pt x="1415278" y="299372"/>
                    <a:pt x="1399651" y="301395"/>
                    <a:pt x="1384326" y="304800"/>
                  </a:cubicBezTo>
                  <a:cubicBezTo>
                    <a:pt x="1334517" y="315868"/>
                    <a:pt x="1356903" y="313989"/>
                    <a:pt x="1301199" y="323273"/>
                  </a:cubicBezTo>
                  <a:cubicBezTo>
                    <a:pt x="1279725" y="326852"/>
                    <a:pt x="1258096" y="329430"/>
                    <a:pt x="1236544" y="332509"/>
                  </a:cubicBezTo>
                  <a:cubicBezTo>
                    <a:pt x="1218071" y="338667"/>
                    <a:pt x="1200501" y="349045"/>
                    <a:pt x="1181126" y="350982"/>
                  </a:cubicBezTo>
                  <a:cubicBezTo>
                    <a:pt x="981260" y="370968"/>
                    <a:pt x="1149708" y="356250"/>
                    <a:pt x="793199" y="369454"/>
                  </a:cubicBezTo>
                  <a:lnTo>
                    <a:pt x="589999" y="378691"/>
                  </a:lnTo>
                  <a:cubicBezTo>
                    <a:pt x="534519" y="397184"/>
                    <a:pt x="587845" y="381245"/>
                    <a:pt x="497635" y="397164"/>
                  </a:cubicBezTo>
                  <a:cubicBezTo>
                    <a:pt x="466715" y="402620"/>
                    <a:pt x="405272" y="415636"/>
                    <a:pt x="405272" y="415636"/>
                  </a:cubicBezTo>
                  <a:cubicBezTo>
                    <a:pt x="340603" y="447970"/>
                    <a:pt x="396775" y="423224"/>
                    <a:pt x="331381" y="443345"/>
                  </a:cubicBezTo>
                  <a:cubicBezTo>
                    <a:pt x="193893" y="485648"/>
                    <a:pt x="294980" y="459371"/>
                    <a:pt x="211308" y="480291"/>
                  </a:cubicBezTo>
                  <a:cubicBezTo>
                    <a:pt x="114531" y="538357"/>
                    <a:pt x="207963" y="474399"/>
                    <a:pt x="137417" y="544945"/>
                  </a:cubicBezTo>
                  <a:cubicBezTo>
                    <a:pt x="123477" y="558885"/>
                    <a:pt x="105175" y="567951"/>
                    <a:pt x="91235" y="581891"/>
                  </a:cubicBezTo>
                  <a:cubicBezTo>
                    <a:pt x="56347" y="616779"/>
                    <a:pt x="69442" y="616760"/>
                    <a:pt x="45053" y="655782"/>
                  </a:cubicBezTo>
                  <a:cubicBezTo>
                    <a:pt x="36894" y="668836"/>
                    <a:pt x="26580" y="680412"/>
                    <a:pt x="17344" y="692727"/>
                  </a:cubicBezTo>
                  <a:cubicBezTo>
                    <a:pt x="-12823" y="813402"/>
                    <a:pt x="2496" y="737687"/>
                    <a:pt x="17344" y="997527"/>
                  </a:cubicBezTo>
                  <a:cubicBezTo>
                    <a:pt x="18412" y="1016224"/>
                    <a:pt x="22039" y="1034777"/>
                    <a:pt x="26581" y="1052945"/>
                  </a:cubicBezTo>
                  <a:cubicBezTo>
                    <a:pt x="31304" y="1071836"/>
                    <a:pt x="40330" y="1089473"/>
                    <a:pt x="45053" y="1108364"/>
                  </a:cubicBezTo>
                  <a:cubicBezTo>
                    <a:pt x="52848" y="1139543"/>
                    <a:pt x="56711" y="1162062"/>
                    <a:pt x="72763" y="1191491"/>
                  </a:cubicBezTo>
                  <a:cubicBezTo>
                    <a:pt x="83394" y="1210981"/>
                    <a:pt x="109708" y="1246909"/>
                    <a:pt x="109708" y="1246909"/>
                  </a:cubicBezTo>
                  <a:lnTo>
                    <a:pt x="128181" y="1302327"/>
                  </a:lnTo>
                  <a:cubicBezTo>
                    <a:pt x="137737" y="1330995"/>
                    <a:pt x="138768" y="1338445"/>
                    <a:pt x="155890" y="1366982"/>
                  </a:cubicBezTo>
                  <a:cubicBezTo>
                    <a:pt x="167312" y="1386020"/>
                    <a:pt x="185814" y="1401338"/>
                    <a:pt x="192835" y="1422400"/>
                  </a:cubicBezTo>
                  <a:cubicBezTo>
                    <a:pt x="205583" y="1460640"/>
                    <a:pt x="193971" y="1444708"/>
                    <a:pt x="229781" y="1468582"/>
                  </a:cubicBezTo>
                  <a:cubicBezTo>
                    <a:pt x="242096" y="1493212"/>
                    <a:pt x="247254" y="1523001"/>
                    <a:pt x="266726" y="1542473"/>
                  </a:cubicBezTo>
                  <a:cubicBezTo>
                    <a:pt x="285199" y="1560946"/>
                    <a:pt x="308703" y="1575490"/>
                    <a:pt x="322144" y="1597891"/>
                  </a:cubicBezTo>
                  <a:cubicBezTo>
                    <a:pt x="354862" y="1652422"/>
                    <a:pt x="332822" y="1638396"/>
                    <a:pt x="377563" y="1653309"/>
                  </a:cubicBezTo>
                  <a:cubicBezTo>
                    <a:pt x="380642" y="1662545"/>
                    <a:pt x="381399" y="1672917"/>
                    <a:pt x="386799" y="1681018"/>
                  </a:cubicBezTo>
                  <a:cubicBezTo>
                    <a:pt x="417059" y="1726409"/>
                    <a:pt x="408142" y="1693125"/>
                    <a:pt x="442217" y="1727200"/>
                  </a:cubicBezTo>
                  <a:cubicBezTo>
                    <a:pt x="453102" y="1738085"/>
                    <a:pt x="459041" y="1753260"/>
                    <a:pt x="469926" y="1764145"/>
                  </a:cubicBezTo>
                  <a:cubicBezTo>
                    <a:pt x="486801" y="1781020"/>
                    <a:pt x="571422" y="1819512"/>
                    <a:pt x="571526" y="1819564"/>
                  </a:cubicBezTo>
                  <a:lnTo>
                    <a:pt x="608472" y="1838036"/>
                  </a:lnTo>
                  <a:cubicBezTo>
                    <a:pt x="620787" y="1844193"/>
                    <a:pt x="631916" y="1853809"/>
                    <a:pt x="645417" y="1856509"/>
                  </a:cubicBezTo>
                  <a:cubicBezTo>
                    <a:pt x="657967" y="1859019"/>
                    <a:pt x="713629" y="1869389"/>
                    <a:pt x="728544" y="1874982"/>
                  </a:cubicBezTo>
                  <a:cubicBezTo>
                    <a:pt x="741436" y="1879817"/>
                    <a:pt x="752908" y="1887862"/>
                    <a:pt x="765490" y="1893454"/>
                  </a:cubicBezTo>
                  <a:cubicBezTo>
                    <a:pt x="780641" y="1900188"/>
                    <a:pt x="796148" y="1906105"/>
                    <a:pt x="811672" y="1911927"/>
                  </a:cubicBezTo>
                  <a:cubicBezTo>
                    <a:pt x="820788" y="1915346"/>
                    <a:pt x="830673" y="1916810"/>
                    <a:pt x="839381" y="1921164"/>
                  </a:cubicBezTo>
                  <a:cubicBezTo>
                    <a:pt x="855438" y="1929193"/>
                    <a:pt x="868301" y="1943941"/>
                    <a:pt x="885563" y="1948873"/>
                  </a:cubicBezTo>
                  <a:cubicBezTo>
                    <a:pt x="912370" y="1956532"/>
                    <a:pt x="940907" y="1955794"/>
                    <a:pt x="968690" y="1958109"/>
                  </a:cubicBezTo>
                  <a:cubicBezTo>
                    <a:pt x="1014814" y="1961953"/>
                    <a:pt x="1061111" y="1963501"/>
                    <a:pt x="1107235" y="1967345"/>
                  </a:cubicBezTo>
                  <a:cubicBezTo>
                    <a:pt x="1171958" y="1972739"/>
                    <a:pt x="1301199" y="1985818"/>
                    <a:pt x="1301199" y="1985818"/>
                  </a:cubicBezTo>
                  <a:cubicBezTo>
                    <a:pt x="1316593" y="1991976"/>
                    <a:pt x="1331652" y="1999048"/>
                    <a:pt x="1347381" y="2004291"/>
                  </a:cubicBezTo>
                  <a:cubicBezTo>
                    <a:pt x="1380040" y="2015177"/>
                    <a:pt x="1415333" y="2017957"/>
                    <a:pt x="1448981" y="2022764"/>
                  </a:cubicBezTo>
                  <a:cubicBezTo>
                    <a:pt x="1538175" y="2052494"/>
                    <a:pt x="1399502" y="2004820"/>
                    <a:pt x="1513635" y="2050473"/>
                  </a:cubicBezTo>
                  <a:cubicBezTo>
                    <a:pt x="1531714" y="2057705"/>
                    <a:pt x="1550580" y="2062788"/>
                    <a:pt x="1569053" y="2068945"/>
                  </a:cubicBezTo>
                  <a:cubicBezTo>
                    <a:pt x="1578290" y="2072024"/>
                    <a:pt x="1587317" y="2075821"/>
                    <a:pt x="1596763" y="2078182"/>
                  </a:cubicBezTo>
                  <a:cubicBezTo>
                    <a:pt x="1609078" y="2081261"/>
                    <a:pt x="1621665" y="2083404"/>
                    <a:pt x="1633708" y="2087418"/>
                  </a:cubicBezTo>
                  <a:cubicBezTo>
                    <a:pt x="1649437" y="2092661"/>
                    <a:pt x="1663735" y="2102163"/>
                    <a:pt x="1679890" y="2105891"/>
                  </a:cubicBezTo>
                  <a:cubicBezTo>
                    <a:pt x="1704076" y="2111472"/>
                    <a:pt x="1729151" y="2112048"/>
                    <a:pt x="1753781" y="2115127"/>
                  </a:cubicBezTo>
                  <a:cubicBezTo>
                    <a:pt x="1847118" y="2146241"/>
                    <a:pt x="1783509" y="2128703"/>
                    <a:pt x="1993926" y="2115127"/>
                  </a:cubicBezTo>
                  <a:cubicBezTo>
                    <a:pt x="2018696" y="2113529"/>
                    <a:pt x="2070896" y="2115127"/>
                    <a:pt x="2086290" y="2115127"/>
                  </a:cubicBezTo>
                  <a:close/>
                </a:path>
              </a:pathLst>
            </a:custGeom>
            <a:ln w="28575"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528474" y="3917357"/>
              <a:ext cx="2792111" cy="6309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 lvl="0">
                <a:spcBef>
                  <a:spcPts val="95"/>
                </a:spcBef>
              </a:pPr>
              <a:r>
                <a:rPr lang="en-US" altLang="zh-CN" sz="3500" spc="-5" dirty="0">
                  <a:solidFill>
                    <a:prstClr val="black"/>
                  </a:solidFill>
                  <a:latin typeface="Comic Sans MS" panose="030F0702030302020204"/>
                  <a:cs typeface="Comic Sans MS" panose="030F0702030302020204"/>
                </a:rPr>
                <a:t>Enumerating</a:t>
              </a:r>
              <a:endParaRPr lang="en-US" altLang="zh-CN" sz="3500" dirty="0">
                <a:solidFill>
                  <a:prstClr val="black"/>
                </a:solidFill>
                <a:latin typeface="Comic Sans MS" panose="030F0702030302020204"/>
                <a:cs typeface="Comic Sans MS" panose="030F0702030302020204"/>
              </a:endParaRPr>
            </a:p>
          </p:txBody>
        </p:sp>
        <p:sp>
          <p:nvSpPr>
            <p:cNvPr id="11" name="object 16"/>
            <p:cNvSpPr txBox="1"/>
            <p:nvPr/>
          </p:nvSpPr>
          <p:spPr>
            <a:xfrm>
              <a:off x="6694932" y="4639706"/>
              <a:ext cx="2209800" cy="5588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3500" spc="-5" dirty="0">
                  <a:latin typeface="Comic Sans MS" panose="030F0702030302020204"/>
                  <a:cs typeface="Comic Sans MS" panose="030F0702030302020204"/>
                </a:rPr>
                <a:t>won’t</a:t>
              </a:r>
              <a:r>
                <a:rPr sz="3500" spc="-60" dirty="0">
                  <a:latin typeface="Comic Sans MS" panose="030F0702030302020204"/>
                  <a:cs typeface="Comic Sans MS" panose="030F0702030302020204"/>
                </a:rPr>
                <a:t> </a:t>
              </a:r>
              <a:r>
                <a:rPr sz="3500" spc="-5" dirty="0">
                  <a:latin typeface="Comic Sans MS" panose="030F0702030302020204"/>
                  <a:cs typeface="Comic Sans MS" panose="030F0702030302020204"/>
                </a:rPr>
                <a:t>work</a:t>
              </a:r>
              <a:endParaRPr sz="3500" dirty="0">
                <a:latin typeface="Comic Sans MS" panose="030F0702030302020204"/>
                <a:cs typeface="Comic Sans MS" panose="030F0702030302020204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F</a:t>
            </a:r>
            <a:r>
              <a:rPr lang="en-US" altLang="zh-CN" dirty="0"/>
              <a:t>IBONACCI </a:t>
            </a:r>
            <a:r>
              <a:rPr lang="en-US" altLang="zh-CN" sz="4200" dirty="0"/>
              <a:t>N</a:t>
            </a:r>
            <a:r>
              <a:rPr lang="en-US" altLang="zh-CN" dirty="0"/>
              <a:t>UMBERS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799942" y="4712548"/>
            <a:ext cx="9158287" cy="2155508"/>
          </a:xfrm>
        </p:spPr>
        <p:txBody>
          <a:bodyPr/>
          <a:lstStyle/>
          <a:p>
            <a:r>
              <a:rPr lang="en-US" altLang="zh-CN" dirty="0"/>
              <a:t>The Number of rabbits per month:</a:t>
            </a:r>
            <a:endParaRPr lang="en-US" altLang="zh-CN" dirty="0"/>
          </a:p>
          <a:p>
            <a:pPr lvl="1"/>
            <a:r>
              <a:rPr lang="en-US" altLang="zh-CN" dirty="0"/>
              <a:t>1,1,2,3,5,8,13,21,34,…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So</a:t>
            </a:r>
            <a:endParaRPr lang="en-US" altLang="zh-CN" dirty="0"/>
          </a:p>
          <a:p>
            <a:pPr lvl="1"/>
            <a:r>
              <a:rPr lang="en-US" altLang="zh-CN" dirty="0"/>
              <a:t>F(1)=1</a:t>
            </a:r>
            <a:r>
              <a:rPr lang="zh-CN" altLang="en-US" dirty="0"/>
              <a:t>，</a:t>
            </a:r>
            <a:r>
              <a:rPr lang="en-US" altLang="zh-CN" dirty="0"/>
              <a:t>F(2)=1</a:t>
            </a:r>
            <a:r>
              <a:rPr lang="zh-CN" altLang="en-US" dirty="0"/>
              <a:t>， </a:t>
            </a:r>
            <a:r>
              <a:rPr lang="en-US" altLang="zh-CN" dirty="0"/>
              <a:t>F(3)=F(1)+F(2)</a:t>
            </a:r>
            <a:r>
              <a:rPr lang="zh-CN" altLang="en-US" dirty="0"/>
              <a:t>，</a:t>
            </a:r>
            <a:r>
              <a:rPr lang="en-US" altLang="zh-CN" dirty="0"/>
              <a:t>F(4)=F(3)+F(2)</a:t>
            </a:r>
            <a:r>
              <a:rPr lang="zh-CN" altLang="en-US" dirty="0"/>
              <a:t>，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4085" y="1396999"/>
            <a:ext cx="4445000" cy="31769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350" y="4869815"/>
            <a:ext cx="3876675" cy="11245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S</a:t>
            </a:r>
            <a:r>
              <a:rPr lang="en-US" altLang="zh-CN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TEP </a:t>
            </a:r>
            <a:r>
              <a:rPr lang="en-US" altLang="zh-CN" sz="4200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1</a:t>
            </a:r>
            <a:r>
              <a:rPr lang="en-US" altLang="zh-CN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: </a:t>
            </a:r>
            <a:r>
              <a:rPr lang="en-US" altLang="zh-CN" sz="4200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S</a:t>
            </a:r>
            <a:r>
              <a:rPr lang="en-US" altLang="zh-CN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TRUCTURE OF </a:t>
            </a:r>
            <a:r>
              <a:rPr lang="en-US" altLang="zh-CN" sz="4200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O</a:t>
            </a:r>
            <a:r>
              <a:rPr lang="en-US" altLang="zh-CN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PTIMAL</a:t>
            </a:r>
            <a:r>
              <a:rPr lang="en-US" altLang="zh-CN" b="1" kern="0" spc="-390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z="4200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S</a:t>
            </a:r>
            <a:r>
              <a:rPr lang="en-US" altLang="zh-CN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OLUTION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735014" y="1911350"/>
            <a:ext cx="6817201" cy="4818063"/>
          </a:xfrm>
        </p:spPr>
        <p:txBody>
          <a:bodyPr>
            <a:normAutofit/>
          </a:bodyPr>
          <a:lstStyle/>
          <a:p>
            <a:pPr marL="268605" lvl="0" indent="-256540" defTabSz="914400">
              <a:lnSpc>
                <a:spcPct val="100000"/>
              </a:lnSpc>
              <a:spcBef>
                <a:spcPts val="480"/>
              </a:spcBef>
              <a:buFontTx/>
              <a:buChar char="•"/>
              <a:tabLst>
                <a:tab pos="269240" algn="l"/>
                <a:tab pos="5266055" algn="l"/>
              </a:tabLst>
            </a:pP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Denote the multiplication </a:t>
            </a:r>
            <a:r>
              <a:rPr lang="en-US" altLang="zh-CN" i="1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</a:t>
            </a:r>
            <a:r>
              <a:rPr lang="en-US" altLang="zh-CN" i="1" spc="-5" baseline="-25000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i</a:t>
            </a:r>
            <a:r>
              <a:rPr lang="en-US" altLang="zh-CN" i="1" spc="95" baseline="-25000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i="1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</a:t>
            </a:r>
            <a:r>
              <a:rPr lang="en-US" altLang="zh-CN" i="1" spc="-5" baseline="-25000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i</a:t>
            </a:r>
            <a:r>
              <a:rPr lang="en-US" altLang="zh-CN" i="1" spc="15" baseline="-25000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i="1" spc="-5" baseline="-25000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+</a:t>
            </a:r>
            <a:r>
              <a:rPr lang="en-US" altLang="zh-CN" spc="-5" baseline="-25000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1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...</a:t>
            </a:r>
            <a:r>
              <a:rPr lang="en-US" altLang="zh-CN" i="1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</a:t>
            </a:r>
            <a:r>
              <a:rPr lang="en-US" altLang="zh-CN" i="1" spc="-5" baseline="-25000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j</a:t>
            </a:r>
            <a:r>
              <a:rPr lang="en-US" altLang="zh-CN" i="1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	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as </a:t>
            </a:r>
            <a:r>
              <a:rPr lang="en-US" altLang="zh-CN" i="1" spc="4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 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[</a:t>
            </a:r>
            <a:r>
              <a:rPr lang="en-US" altLang="zh-CN" i="1" spc="-5" dirty="0" err="1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i</a:t>
            </a:r>
            <a:r>
              <a:rPr lang="en-US" altLang="zh-CN" i="1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:</a:t>
            </a:r>
            <a:r>
              <a:rPr lang="en-US" altLang="zh-CN" spc="-180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i="1" spc="-8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j</a:t>
            </a:r>
            <a:r>
              <a:rPr lang="en-US" altLang="zh-CN" spc="-8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]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marL="268605" lvl="0" indent="-256540" defTabSz="914400">
              <a:lnSpc>
                <a:spcPct val="100000"/>
              </a:lnSpc>
              <a:spcBef>
                <a:spcPts val="385"/>
              </a:spcBef>
              <a:buFontTx/>
              <a:buChar char="•"/>
              <a:tabLst>
                <a:tab pos="269240" algn="l"/>
              </a:tabLst>
            </a:pP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Suppose we cut at </a:t>
            </a:r>
            <a:r>
              <a:rPr lang="en-US" altLang="zh-CN" i="1" spc="40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k, 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and get a optimal</a:t>
            </a:r>
            <a:r>
              <a:rPr lang="en-US" altLang="zh-CN" spc="60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order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marL="0" lvl="0" indent="0" defTabSz="914400">
              <a:lnSpc>
                <a:spcPct val="100000"/>
              </a:lnSpc>
              <a:spcBef>
                <a:spcPts val="25"/>
              </a:spcBef>
              <a:buFont typeface="Schoolbook Uralic"/>
              <a:buChar char="•"/>
            </a:pPr>
            <a:endParaRPr lang="en-US" altLang="zh-CN" dirty="0">
              <a:solidFill>
                <a:prstClr val="black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marL="64897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( </a:t>
            </a:r>
            <a:r>
              <a:rPr lang="en-US" altLang="zh-CN" i="1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</a:t>
            </a:r>
            <a:r>
              <a:rPr lang="en-US" altLang="zh-CN" spc="-5" baseline="-25000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1</a:t>
            </a:r>
            <a:r>
              <a:rPr lang="en-US" altLang="zh-CN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i="1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</a:t>
            </a:r>
            <a:r>
              <a:rPr lang="en-US" altLang="zh-CN" spc="-5" baseline="-25000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2</a:t>
            </a:r>
            <a:r>
              <a:rPr lang="en-US" altLang="zh-CN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...</a:t>
            </a:r>
            <a:r>
              <a:rPr lang="en-US" altLang="zh-CN" i="1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</a:t>
            </a:r>
            <a:r>
              <a:rPr lang="en-US" altLang="zh-CN" i="1" spc="-5" baseline="-25000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n</a:t>
            </a:r>
            <a:r>
              <a:rPr lang="en-US" altLang="zh-CN" i="1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) = (( </a:t>
            </a:r>
            <a:r>
              <a:rPr lang="en-US" altLang="zh-CN" i="1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</a:t>
            </a:r>
            <a:r>
              <a:rPr lang="en-US" altLang="zh-CN" spc="-5" baseline="-25000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1</a:t>
            </a:r>
            <a:r>
              <a:rPr lang="en-US" altLang="zh-CN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...</a:t>
            </a:r>
            <a:r>
              <a:rPr lang="en-US" altLang="zh-CN" i="1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</a:t>
            </a:r>
            <a:r>
              <a:rPr lang="en-US" altLang="zh-CN" i="1" spc="-5" baseline="-25000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k</a:t>
            </a:r>
            <a:r>
              <a:rPr lang="en-US" altLang="zh-CN" i="1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)( </a:t>
            </a:r>
            <a:r>
              <a:rPr lang="en-US" altLang="zh-CN" i="1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</a:t>
            </a:r>
            <a:r>
              <a:rPr lang="en-US" altLang="zh-CN" i="1" spc="-5" baseline="-25000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k +</a:t>
            </a:r>
            <a:r>
              <a:rPr lang="en-US" altLang="zh-CN" spc="-5" baseline="-25000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1</a:t>
            </a:r>
            <a:r>
              <a:rPr lang="en-US" altLang="zh-CN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...</a:t>
            </a:r>
            <a:r>
              <a:rPr lang="en-US" altLang="zh-CN" i="1" spc="-5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</a:t>
            </a:r>
            <a:r>
              <a:rPr lang="en-US" altLang="zh-CN" i="1" spc="-5" baseline="-25000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n</a:t>
            </a:r>
            <a:r>
              <a:rPr lang="en-US" altLang="zh-CN" i="1" spc="20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pc="-10" dirty="0">
                <a:solidFill>
                  <a:srgbClr val="FF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))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marL="252730" lvl="0" indent="-240030" defTabSz="914400">
              <a:lnSpc>
                <a:spcPct val="100000"/>
              </a:lnSpc>
              <a:spcBef>
                <a:spcPts val="1795"/>
              </a:spcBef>
              <a:buSzPct val="96000"/>
              <a:buFont typeface="Schoolbook Uralic"/>
              <a:buChar char="•"/>
              <a:tabLst>
                <a:tab pos="252095" algn="l"/>
              </a:tabLst>
            </a:pPr>
            <a:r>
              <a:rPr lang="en-US" altLang="zh-CN" i="1" spc="4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 </a:t>
            </a:r>
            <a:r>
              <a:rPr lang="en-US" altLang="zh-CN" i="1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[1:n]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=</a:t>
            </a:r>
            <a:r>
              <a:rPr lang="en-US" altLang="zh-CN" i="1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 [1:k] </a:t>
            </a:r>
            <a:r>
              <a:rPr lang="en-US" altLang="zh-CN" i="1" spc="4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</a:t>
            </a:r>
            <a:r>
              <a:rPr lang="en-US" altLang="zh-CN" i="1" spc="-34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i="1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[k+1:n]</a:t>
            </a:r>
            <a:endParaRPr lang="en-US" altLang="zh-CN" i="1" dirty="0">
              <a:solidFill>
                <a:prstClr val="black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pPr marL="173990" marR="5080" lvl="0" indent="-161925" defTabSz="914400">
              <a:lnSpc>
                <a:spcPct val="101000"/>
              </a:lnSpc>
              <a:spcBef>
                <a:spcPts val="570"/>
              </a:spcBef>
              <a:buFontTx/>
              <a:buChar char="•"/>
              <a:tabLst>
                <a:tab pos="269240" algn="l"/>
              </a:tabLst>
            </a:pP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we can prove </a:t>
            </a:r>
            <a:r>
              <a:rPr lang="en-US" altLang="zh-CN" i="1" spc="4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 </a:t>
            </a:r>
            <a:r>
              <a:rPr lang="en-US" altLang="zh-CN" i="1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[1:k]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and </a:t>
            </a:r>
            <a:r>
              <a:rPr lang="en-US" altLang="zh-CN" i="1" spc="4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A </a:t>
            </a:r>
            <a:r>
              <a:rPr lang="en-US" altLang="zh-CN" i="1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[k+1:n]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are</a:t>
            </a:r>
            <a:r>
              <a:rPr lang="en-US" altLang="zh-CN" spc="-204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optimal  order</a:t>
            </a:r>
            <a:r>
              <a:rPr lang="en-US" altLang="zh-CN" spc="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too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2" charset="0"/>
              <a:cs typeface="Times New Roman" panose="02020603050405020304" pitchFamily="2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b="1" kern="0" spc="-4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M</a:t>
            </a:r>
            <a:r>
              <a:rPr lang="en-US" altLang="zh-CN" sz="3000" b="1" kern="0" spc="-4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ULTIPLICATION</a:t>
            </a:r>
            <a:r>
              <a:rPr lang="en-US" altLang="zh-CN" sz="3400" b="1" kern="0" spc="-9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 </a:t>
            </a:r>
            <a:r>
              <a:rPr lang="en-US" altLang="zh-CN" sz="4200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O</a:t>
            </a:r>
            <a:r>
              <a:rPr lang="en-US" altLang="zh-CN" sz="3000" b="1" kern="0" spc="-5" dirty="0">
                <a:solidFill>
                  <a:srgbClr val="000000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RDER</a:t>
            </a:r>
            <a:endParaRPr lang="zh-CN" altLang="en-US" sz="300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735014" y="1911350"/>
            <a:ext cx="7475132" cy="4818063"/>
          </a:xfrm>
        </p:spPr>
        <p:txBody>
          <a:bodyPr/>
          <a:lstStyle/>
          <a:p>
            <a:pPr marL="12700" lvl="0" indent="0" defTabSz="914400">
              <a:lnSpc>
                <a:spcPct val="100000"/>
              </a:lnSpc>
              <a:spcBef>
                <a:spcPts val="95"/>
              </a:spcBef>
              <a:buNone/>
            </a:pPr>
            <a:r>
              <a:rPr lang="en-US" altLang="zh-CN" b="1" spc="-5" dirty="0">
                <a:solidFill>
                  <a:srgbClr val="0000CD"/>
                </a:solidFill>
                <a:cs typeface="Times New Roman" panose="02020603050405020304"/>
              </a:rPr>
              <a:t>The complexity depends on the</a:t>
            </a:r>
            <a:r>
              <a:rPr lang="en-US" altLang="zh-CN" b="1" spc="35" dirty="0">
                <a:solidFill>
                  <a:srgbClr val="0000CD"/>
                </a:solidFill>
                <a:cs typeface="Times New Roman" panose="02020603050405020304"/>
              </a:rPr>
              <a:t> </a:t>
            </a:r>
            <a:r>
              <a:rPr lang="en-US" altLang="zh-CN" b="1" spc="-5" dirty="0">
                <a:solidFill>
                  <a:srgbClr val="0000CD"/>
                </a:solidFill>
                <a:cs typeface="Times New Roman" panose="02020603050405020304"/>
              </a:rPr>
              <a:t>order</a:t>
            </a:r>
            <a:endParaRPr lang="en-US" altLang="zh-CN" b="1" spc="-5" dirty="0">
              <a:solidFill>
                <a:srgbClr val="0000CD"/>
              </a:solidFill>
              <a:cs typeface="Times New Roman" panose="02020603050405020304"/>
            </a:endParaRPr>
          </a:p>
          <a:p>
            <a:pPr marL="12700" lvl="0" indent="0" defTabSz="914400">
              <a:lnSpc>
                <a:spcPct val="100000"/>
              </a:lnSpc>
              <a:spcBef>
                <a:spcPts val="95"/>
              </a:spcBef>
              <a:buNone/>
            </a:pPr>
            <a:endParaRPr lang="en-US" altLang="zh-CN" sz="3000" b="1" spc="-5" dirty="0">
              <a:solidFill>
                <a:srgbClr val="0000CD"/>
              </a:solidFill>
              <a:cs typeface="Times New Roman" panose="02020603050405020304"/>
            </a:endParaRPr>
          </a:p>
          <a:p>
            <a:pPr marL="574040" indent="-342900" defTabSz="914400">
              <a:lnSpc>
                <a:spcPct val="100000"/>
              </a:lnSpc>
              <a:spcBef>
                <a:spcPts val="945"/>
              </a:spcBef>
            </a:pP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Suppose</a:t>
            </a:r>
            <a:r>
              <a:rPr lang="en-US" altLang="zh-CN" spc="-1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A</a:t>
            </a:r>
            <a:r>
              <a:rPr lang="en-US" altLang="zh-CN" baseline="-25000" dirty="0">
                <a:solidFill>
                  <a:prstClr val="black"/>
                </a:solidFill>
                <a:cs typeface="Times New Roman" panose="02020603050405020304"/>
              </a:rPr>
              <a:t>1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a 10</a:t>
            </a:r>
            <a:r>
              <a:rPr lang="en-US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100</a:t>
            </a:r>
            <a:r>
              <a:rPr lang="en-US" altLang="zh-CN" spc="2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matrix,</a:t>
            </a:r>
            <a:r>
              <a:rPr lang="en-US" altLang="zh-CN" spc="-12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A</a:t>
            </a:r>
            <a:r>
              <a:rPr lang="en-US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2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a 100 </a:t>
            </a:r>
            <a:r>
              <a:rPr lang="en-US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5 matrix,</a:t>
            </a:r>
            <a:r>
              <a:rPr lang="en-US" altLang="zh-CN" spc="-10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A</a:t>
            </a:r>
            <a:r>
              <a:rPr lang="en-US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3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a 5</a:t>
            </a:r>
            <a:r>
              <a:rPr lang="en-US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50 matrix</a:t>
            </a:r>
            <a:endParaRPr lang="en-US" altLang="zh-CN" spc="-5" dirty="0">
              <a:solidFill>
                <a:prstClr val="black"/>
              </a:solidFill>
              <a:cs typeface="Times New Roman" panose="02020603050405020304"/>
            </a:endParaRPr>
          </a:p>
          <a:p>
            <a:pPr marL="574040" indent="-342900" defTabSz="914400">
              <a:lnSpc>
                <a:spcPct val="100000"/>
              </a:lnSpc>
              <a:spcBef>
                <a:spcPts val="945"/>
              </a:spcBef>
            </a:pP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T( ( A</a:t>
            </a:r>
            <a:r>
              <a:rPr lang="pt-BR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1 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A</a:t>
            </a:r>
            <a:r>
              <a:rPr lang="pt-BR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2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 ) A</a:t>
            </a:r>
            <a:r>
              <a:rPr lang="pt-BR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3</a:t>
            </a:r>
            <a:r>
              <a:rPr lang="pt-BR" altLang="zh-CN" spc="-254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)=10 </a:t>
            </a:r>
            <a:r>
              <a:rPr lang="pt-BR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 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100 </a:t>
            </a:r>
            <a:r>
              <a:rPr lang="pt-BR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 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5 + 10 </a:t>
            </a:r>
            <a:r>
              <a:rPr lang="pt-BR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 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5 </a:t>
            </a:r>
            <a:r>
              <a:rPr lang="pt-BR" altLang="zh-CN" spc="-5" dirty="0">
                <a:solidFill>
                  <a:prstClr val="black"/>
                </a:solidFill>
                <a:latin typeface="Noto Sans CJK JP Black"/>
                <a:cs typeface="Noto Sans CJK JP Black"/>
              </a:rPr>
              <a:t>×</a:t>
            </a:r>
            <a:r>
              <a:rPr lang="pt-BR" altLang="zh-CN" spc="204" dirty="0">
                <a:solidFill>
                  <a:prstClr val="black"/>
                </a:solidFill>
                <a:latin typeface="Noto Sans CJK JP Black"/>
                <a:cs typeface="Noto Sans CJK JP Black"/>
              </a:rPr>
              <a:t> </a:t>
            </a:r>
            <a:r>
              <a:rPr lang="pt-BR" altLang="zh-CN" spc="-5" dirty="0">
                <a:solidFill>
                  <a:prstClr val="black"/>
                </a:solidFill>
                <a:cs typeface="Times New Roman" panose="02020603050405020304"/>
              </a:rPr>
              <a:t>50=7500</a:t>
            </a:r>
            <a:endParaRPr lang="pt-BR" altLang="zh-CN" spc="-5" dirty="0">
              <a:solidFill>
                <a:prstClr val="black"/>
              </a:solidFill>
              <a:cs typeface="Times New Roman" panose="02020603050405020304"/>
            </a:endParaRPr>
          </a:p>
          <a:p>
            <a:pPr marL="574040" indent="-342900" defTabSz="914400">
              <a:lnSpc>
                <a:spcPct val="100000"/>
              </a:lnSpc>
              <a:spcBef>
                <a:spcPts val="945"/>
              </a:spcBef>
            </a:pPr>
            <a:r>
              <a:rPr lang="pt-BR" altLang="zh-CN" spc="-5" dirty="0">
                <a:cs typeface="Times New Roman" panose="02020603050405020304"/>
              </a:rPr>
              <a:t>T( A</a:t>
            </a:r>
            <a:r>
              <a:rPr lang="pt-BR" altLang="zh-CN" spc="-5" baseline="-25000" dirty="0">
                <a:cs typeface="Times New Roman" panose="02020603050405020304"/>
              </a:rPr>
              <a:t>1</a:t>
            </a:r>
            <a:r>
              <a:rPr lang="pt-BR" altLang="zh-CN" spc="-5" dirty="0">
                <a:cs typeface="Times New Roman" panose="02020603050405020304"/>
              </a:rPr>
              <a:t> ( A</a:t>
            </a:r>
            <a:r>
              <a:rPr lang="pt-BR" altLang="zh-CN" spc="-5" baseline="-25000" dirty="0">
                <a:cs typeface="Times New Roman" panose="02020603050405020304"/>
              </a:rPr>
              <a:t>2</a:t>
            </a:r>
            <a:r>
              <a:rPr lang="pt-BR" altLang="zh-CN" spc="-5" dirty="0">
                <a:cs typeface="Times New Roman" panose="02020603050405020304"/>
              </a:rPr>
              <a:t> A</a:t>
            </a:r>
            <a:r>
              <a:rPr lang="pt-BR" altLang="zh-CN" spc="-5" baseline="-25000" dirty="0">
                <a:cs typeface="Times New Roman" panose="02020603050405020304"/>
              </a:rPr>
              <a:t>3</a:t>
            </a:r>
            <a:r>
              <a:rPr lang="pt-BR" altLang="zh-CN" spc="-250" dirty="0">
                <a:cs typeface="Times New Roman" panose="02020603050405020304"/>
              </a:rPr>
              <a:t> </a:t>
            </a:r>
            <a:r>
              <a:rPr lang="pt-BR" altLang="zh-CN" spc="-5" dirty="0">
                <a:cs typeface="Times New Roman" panose="02020603050405020304"/>
              </a:rPr>
              <a:t>))= 100 </a:t>
            </a:r>
            <a:r>
              <a:rPr lang="pt-BR" altLang="zh-CN" spc="-5" dirty="0">
                <a:latin typeface="Noto Sans CJK JP Black"/>
                <a:cs typeface="Noto Sans CJK JP Black"/>
              </a:rPr>
              <a:t>× </a:t>
            </a:r>
            <a:r>
              <a:rPr lang="pt-BR" altLang="zh-CN" spc="-5" dirty="0">
                <a:cs typeface="Times New Roman" panose="02020603050405020304"/>
              </a:rPr>
              <a:t>5 </a:t>
            </a:r>
            <a:r>
              <a:rPr lang="pt-BR" altLang="zh-CN" spc="-5" dirty="0">
                <a:latin typeface="Noto Sans CJK JP Black"/>
                <a:cs typeface="Noto Sans CJK JP Black"/>
              </a:rPr>
              <a:t>× </a:t>
            </a:r>
            <a:r>
              <a:rPr lang="pt-BR" altLang="zh-CN" spc="-5" dirty="0">
                <a:cs typeface="Times New Roman" panose="02020603050405020304"/>
              </a:rPr>
              <a:t>50+10 </a:t>
            </a:r>
            <a:r>
              <a:rPr lang="pt-BR" altLang="zh-CN" spc="-5" dirty="0">
                <a:latin typeface="Noto Sans CJK JP Black"/>
                <a:cs typeface="Noto Sans CJK JP Black"/>
              </a:rPr>
              <a:t>× </a:t>
            </a:r>
            <a:r>
              <a:rPr lang="pt-BR" altLang="zh-CN" spc="-5" dirty="0">
                <a:cs typeface="Times New Roman" panose="02020603050405020304"/>
              </a:rPr>
              <a:t>100 </a:t>
            </a:r>
            <a:r>
              <a:rPr lang="pt-BR" altLang="zh-CN" spc="-5" dirty="0">
                <a:latin typeface="Noto Sans CJK JP Black"/>
                <a:cs typeface="Noto Sans CJK JP Black"/>
              </a:rPr>
              <a:t>×</a:t>
            </a:r>
            <a:r>
              <a:rPr lang="pt-BR" altLang="zh-CN" spc="210" dirty="0">
                <a:latin typeface="Noto Sans CJK JP Black"/>
                <a:cs typeface="Noto Sans CJK JP Black"/>
              </a:rPr>
              <a:t> </a:t>
            </a:r>
            <a:r>
              <a:rPr lang="pt-BR" altLang="zh-CN" spc="-5" dirty="0">
                <a:cs typeface="Times New Roman" panose="02020603050405020304"/>
              </a:rPr>
              <a:t>50=750000</a:t>
            </a:r>
            <a:endParaRPr lang="pt-BR" altLang="zh-CN" dirty="0">
              <a:cs typeface="Times New Roman" panose="02020603050405020304"/>
            </a:endParaRPr>
          </a:p>
          <a:p>
            <a:pPr marL="574040" indent="-342900" defTabSz="914400">
              <a:lnSpc>
                <a:spcPct val="100000"/>
              </a:lnSpc>
              <a:spcBef>
                <a:spcPts val="945"/>
              </a:spcBef>
            </a:pPr>
            <a:endParaRPr lang="pt-BR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574040" indent="-342900" defTabSz="914400">
              <a:lnSpc>
                <a:spcPct val="100000"/>
              </a:lnSpc>
              <a:spcBef>
                <a:spcPts val="945"/>
              </a:spcBef>
            </a:pP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587375" lvl="1" indent="-173990" defTabSz="914400">
              <a:lnSpc>
                <a:spcPct val="100000"/>
              </a:lnSpc>
              <a:spcBef>
                <a:spcPts val="95"/>
              </a:spcBef>
              <a:buFontTx/>
              <a:buChar char="•"/>
              <a:tabLst>
                <a:tab pos="186690" algn="l"/>
                <a:tab pos="1730375" algn="l"/>
                <a:tab pos="4417695" algn="l"/>
              </a:tabLst>
            </a:pPr>
            <a:endParaRPr lang="en-US" altLang="zh-CN" sz="1700" dirty="0">
              <a:solidFill>
                <a:prstClr val="black"/>
              </a:solidFill>
              <a:cs typeface="Times New Roman" panose="02020603050405020304"/>
            </a:endParaRPr>
          </a:p>
          <a:p>
            <a:pPr marL="871220" lvl="1" indent="-457200" defTabSz="914400">
              <a:lnSpc>
                <a:spcPct val="100000"/>
              </a:lnSpc>
              <a:spcBef>
                <a:spcPts val="95"/>
              </a:spcBef>
            </a:pPr>
            <a:endParaRPr lang="en-US" altLang="zh-CN" sz="29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b="1" dirty="0"/>
              <a:t>O</a:t>
            </a:r>
            <a:r>
              <a:rPr lang="en-US" altLang="zh-CN" b="1" dirty="0"/>
              <a:t>VERLAPPING</a:t>
            </a:r>
            <a:endParaRPr lang="zh-CN" altLang="en-US" b="1" dirty="0"/>
          </a:p>
        </p:txBody>
      </p:sp>
      <p:grpSp>
        <p:nvGrpSpPr>
          <p:cNvPr id="46" name="组合 45"/>
          <p:cNvGrpSpPr/>
          <p:nvPr/>
        </p:nvGrpSpPr>
        <p:grpSpPr>
          <a:xfrm>
            <a:off x="1641974" y="2315896"/>
            <a:ext cx="6750965" cy="2927881"/>
            <a:chOff x="1894894" y="2518116"/>
            <a:chExt cx="6750965" cy="2927881"/>
          </a:xfrm>
        </p:grpSpPr>
        <p:sp>
          <p:nvSpPr>
            <p:cNvPr id="5" name="矩形 4"/>
            <p:cNvSpPr/>
            <p:nvPr/>
          </p:nvSpPr>
          <p:spPr>
            <a:xfrm>
              <a:off x="4491634" y="2518116"/>
              <a:ext cx="1554480" cy="373380"/>
            </a:xfrm>
            <a:prstGeom prst="rect">
              <a:avLst/>
            </a:prstGeom>
            <a:solidFill>
              <a:srgbClr val="FFFF9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i="1" dirty="0">
                  <a:solidFill>
                    <a:srgbClr val="1A1DC0"/>
                  </a:solidFill>
                </a:rPr>
                <a:t>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1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2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3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4</a:t>
              </a:r>
              <a:endParaRPr lang="zh-CN" altLang="en-US" sz="1600" b="1" i="1" baseline="-25000" dirty="0">
                <a:solidFill>
                  <a:srgbClr val="1A1DC0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039921" y="3760311"/>
              <a:ext cx="1838659" cy="373380"/>
            </a:xfrm>
            <a:prstGeom prst="rect">
              <a:avLst/>
            </a:prstGeom>
            <a:solidFill>
              <a:srgbClr val="FFFF9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i="1" dirty="0">
                  <a:solidFill>
                    <a:srgbClr val="1A1DC0"/>
                  </a:solidFill>
                </a:rPr>
                <a:t>(A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1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)×(A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2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3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4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)</a:t>
              </a:r>
              <a:endParaRPr lang="zh-CN" altLang="en-US" sz="1600" b="1" i="1" dirty="0">
                <a:solidFill>
                  <a:srgbClr val="1A1DC0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349545" y="3760311"/>
              <a:ext cx="1838659" cy="373380"/>
            </a:xfrm>
            <a:prstGeom prst="rect">
              <a:avLst/>
            </a:prstGeom>
            <a:solidFill>
              <a:srgbClr val="FFFF9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i="1" dirty="0">
                  <a:solidFill>
                    <a:srgbClr val="1A1DC0"/>
                  </a:solidFill>
                </a:rPr>
                <a:t>(A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1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2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)×(A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3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4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)</a:t>
              </a:r>
              <a:endParaRPr lang="zh-CN" altLang="en-US" sz="1600" b="1" i="1" dirty="0">
                <a:solidFill>
                  <a:srgbClr val="1A1DC0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659645" y="3760628"/>
              <a:ext cx="1838659" cy="373380"/>
            </a:xfrm>
            <a:prstGeom prst="rect">
              <a:avLst/>
            </a:prstGeom>
            <a:solidFill>
              <a:srgbClr val="FFFF9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i="1" dirty="0">
                  <a:solidFill>
                    <a:srgbClr val="1A1DC0"/>
                  </a:solidFill>
                </a:rPr>
                <a:t>(A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1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2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3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)×(A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4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)</a:t>
              </a:r>
              <a:endParaRPr lang="zh-CN" altLang="en-US" sz="1600" b="1" i="1" dirty="0">
                <a:solidFill>
                  <a:srgbClr val="1A1DC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894894" y="5072348"/>
              <a:ext cx="975852" cy="373380"/>
            </a:xfrm>
            <a:prstGeom prst="rect">
              <a:avLst/>
            </a:prstGeom>
            <a:solidFill>
              <a:srgbClr val="FFFF9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i="1" dirty="0">
                  <a:solidFill>
                    <a:srgbClr val="1A1DC0"/>
                  </a:solidFill>
                </a:rPr>
                <a:t>(A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2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3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)</a:t>
              </a:r>
              <a:endParaRPr lang="zh-CN" altLang="en-US" sz="1600" b="1" i="1" dirty="0">
                <a:solidFill>
                  <a:srgbClr val="1A1DC0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057191" y="5072348"/>
              <a:ext cx="975852" cy="37338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i="1" dirty="0">
                  <a:solidFill>
                    <a:srgbClr val="FF0000"/>
                  </a:solidFill>
                </a:rPr>
                <a:t>(A</a:t>
              </a:r>
              <a:r>
                <a:rPr lang="en-US" altLang="zh-CN" sz="1600" b="1" i="1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zh-CN" sz="1600" b="1" i="1" dirty="0">
                  <a:solidFill>
                    <a:srgbClr val="FF000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FF0000"/>
                  </a:solidFill>
                </a:rPr>
                <a:t>4</a:t>
              </a:r>
              <a:r>
                <a:rPr lang="en-US" altLang="zh-CN" sz="1600" b="1" i="1" dirty="0">
                  <a:solidFill>
                    <a:srgbClr val="FF0000"/>
                  </a:solidFill>
                </a:rPr>
                <a:t>)</a:t>
              </a:r>
              <a:endParaRPr lang="zh-CN" altLang="en-US" sz="16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201302" y="5072617"/>
              <a:ext cx="975852" cy="373380"/>
            </a:xfrm>
            <a:prstGeom prst="rect">
              <a:avLst/>
            </a:prstGeom>
            <a:solidFill>
              <a:srgbClr val="00989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i="1" dirty="0">
                  <a:solidFill>
                    <a:srgbClr val="FF0000"/>
                  </a:solidFill>
                </a:rPr>
                <a:t>(A</a:t>
              </a:r>
              <a:r>
                <a:rPr lang="en-US" altLang="zh-CN" sz="1600" b="1" i="1" baseline="-25000" dirty="0">
                  <a:solidFill>
                    <a:srgbClr val="FF0000"/>
                  </a:solidFill>
                </a:rPr>
                <a:t>1</a:t>
              </a:r>
              <a:r>
                <a:rPr lang="en-US" altLang="zh-CN" sz="1600" b="1" i="1" dirty="0">
                  <a:solidFill>
                    <a:srgbClr val="FF000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zh-CN" sz="1600" b="1" i="1" dirty="0">
                  <a:solidFill>
                    <a:srgbClr val="FF0000"/>
                  </a:solidFill>
                </a:rPr>
                <a:t>)</a:t>
              </a:r>
              <a:endParaRPr lang="zh-CN" altLang="en-US" sz="16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345413" y="5072348"/>
              <a:ext cx="975852" cy="37338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i="1" dirty="0">
                  <a:solidFill>
                    <a:srgbClr val="FF0000"/>
                  </a:solidFill>
                </a:rPr>
                <a:t>(A</a:t>
              </a:r>
              <a:r>
                <a:rPr lang="en-US" altLang="zh-CN" sz="1600" b="1" i="1" baseline="-25000" dirty="0">
                  <a:solidFill>
                    <a:srgbClr val="FF0000"/>
                  </a:solidFill>
                </a:rPr>
                <a:t>3</a:t>
              </a:r>
              <a:r>
                <a:rPr lang="en-US" altLang="zh-CN" sz="1600" b="1" i="1" dirty="0">
                  <a:solidFill>
                    <a:srgbClr val="FF000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FF0000"/>
                  </a:solidFill>
                </a:rPr>
                <a:t>4</a:t>
              </a:r>
              <a:r>
                <a:rPr lang="en-US" altLang="zh-CN" sz="1600" b="1" i="1" dirty="0">
                  <a:solidFill>
                    <a:srgbClr val="FF0000"/>
                  </a:solidFill>
                </a:rPr>
                <a:t>)</a:t>
              </a:r>
              <a:endParaRPr lang="zh-CN" altLang="en-US" sz="16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507710" y="5072348"/>
              <a:ext cx="975852" cy="373380"/>
            </a:xfrm>
            <a:prstGeom prst="rect">
              <a:avLst/>
            </a:prstGeom>
            <a:solidFill>
              <a:srgbClr val="00989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i="1" dirty="0">
                  <a:solidFill>
                    <a:srgbClr val="FF0000"/>
                  </a:solidFill>
                </a:rPr>
                <a:t>(A</a:t>
              </a:r>
              <a:r>
                <a:rPr lang="en-US" altLang="zh-CN" sz="1600" b="1" i="1" baseline="-25000" dirty="0">
                  <a:solidFill>
                    <a:srgbClr val="FF0000"/>
                  </a:solidFill>
                </a:rPr>
                <a:t>1</a:t>
              </a:r>
              <a:r>
                <a:rPr lang="en-US" altLang="zh-CN" sz="1600" b="1" i="1" dirty="0">
                  <a:solidFill>
                    <a:srgbClr val="FF000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FF0000"/>
                  </a:solidFill>
                </a:rPr>
                <a:t>2</a:t>
              </a:r>
              <a:r>
                <a:rPr lang="en-US" altLang="zh-CN" sz="1600" b="1" i="1" dirty="0">
                  <a:solidFill>
                    <a:srgbClr val="FF0000"/>
                  </a:solidFill>
                </a:rPr>
                <a:t>)</a:t>
              </a:r>
              <a:endParaRPr lang="zh-CN" altLang="en-US" sz="16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670007" y="5072348"/>
              <a:ext cx="975852" cy="373380"/>
            </a:xfrm>
            <a:prstGeom prst="rect">
              <a:avLst/>
            </a:prstGeom>
            <a:solidFill>
              <a:srgbClr val="FFFF9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i="1" dirty="0">
                  <a:solidFill>
                    <a:srgbClr val="1A1DC0"/>
                  </a:solidFill>
                </a:rPr>
                <a:t>(A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2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×A</a:t>
              </a:r>
              <a:r>
                <a:rPr lang="en-US" altLang="zh-CN" sz="1600" b="1" i="1" baseline="-25000" dirty="0">
                  <a:solidFill>
                    <a:srgbClr val="1A1DC0"/>
                  </a:solidFill>
                </a:rPr>
                <a:t>3</a:t>
              </a:r>
              <a:r>
                <a:rPr lang="en-US" altLang="zh-CN" sz="1600" b="1" i="1" dirty="0">
                  <a:solidFill>
                    <a:srgbClr val="1A1DC0"/>
                  </a:solidFill>
                </a:rPr>
                <a:t>)</a:t>
              </a:r>
              <a:endParaRPr lang="zh-CN" altLang="en-US" sz="1600" b="1" i="1" dirty="0">
                <a:solidFill>
                  <a:srgbClr val="1A1DC0"/>
                </a:solidFill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 flipH="1">
              <a:off x="3507581" y="2901224"/>
              <a:ext cx="1056801" cy="8688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5268873" y="2885603"/>
              <a:ext cx="1" cy="8688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5956300" y="2901224"/>
              <a:ext cx="1200150" cy="86881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endCxn id="24" idx="0"/>
            </p:cNvCxnSpPr>
            <p:nvPr/>
          </p:nvCxnSpPr>
          <p:spPr>
            <a:xfrm flipH="1">
              <a:off x="2382820" y="4142987"/>
              <a:ext cx="231930" cy="9293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endCxn id="26" idx="0"/>
            </p:cNvCxnSpPr>
            <p:nvPr/>
          </p:nvCxnSpPr>
          <p:spPr>
            <a:xfrm>
              <a:off x="3381299" y="4133691"/>
              <a:ext cx="163818" cy="9386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endCxn id="28" idx="0"/>
            </p:cNvCxnSpPr>
            <p:nvPr/>
          </p:nvCxnSpPr>
          <p:spPr>
            <a:xfrm flipH="1">
              <a:off x="4689228" y="4133691"/>
              <a:ext cx="200272" cy="9389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endCxn id="30" idx="0"/>
            </p:cNvCxnSpPr>
            <p:nvPr/>
          </p:nvCxnSpPr>
          <p:spPr>
            <a:xfrm>
              <a:off x="5648119" y="4133557"/>
              <a:ext cx="185220" cy="93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endCxn id="32" idx="0"/>
            </p:cNvCxnSpPr>
            <p:nvPr/>
          </p:nvCxnSpPr>
          <p:spPr>
            <a:xfrm flipH="1">
              <a:off x="6995636" y="4133624"/>
              <a:ext cx="243364" cy="93872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endCxn id="34" idx="0"/>
            </p:cNvCxnSpPr>
            <p:nvPr/>
          </p:nvCxnSpPr>
          <p:spPr>
            <a:xfrm>
              <a:off x="7955003" y="4133557"/>
              <a:ext cx="202930" cy="9387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2: RECURSION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2700" lvl="0" indent="0" defTabSz="914400">
              <a:lnSpc>
                <a:spcPct val="100000"/>
              </a:lnSpc>
              <a:spcBef>
                <a:spcPts val="525"/>
              </a:spcBef>
              <a:buNone/>
            </a:pPr>
            <a:r>
              <a:rPr lang="en-US" altLang="zh-CN" sz="2300" b="1" spc="-5" dirty="0">
                <a:solidFill>
                  <a:srgbClr val="0000CD"/>
                </a:solidFill>
                <a:cs typeface="Times New Roman" panose="02020603050405020304"/>
              </a:rPr>
              <a:t>Denotation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272415" marR="5080" lvl="0" indent="0" defTabSz="914400">
              <a:lnSpc>
                <a:spcPct val="112000"/>
              </a:lnSpc>
              <a:spcBef>
                <a:spcPts val="105"/>
              </a:spcBef>
              <a:buNone/>
            </a:pP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m[ </a:t>
            </a:r>
            <a:r>
              <a:rPr lang="en-US" altLang="zh-CN" sz="2300" b="1" i="1" spc="-5" dirty="0" err="1">
                <a:solidFill>
                  <a:srgbClr val="0000CD"/>
                </a:solidFill>
                <a:cs typeface="Times New Roman" panose="02020603050405020304"/>
              </a:rPr>
              <a:t>i</a:t>
            </a: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, j] ----the minimal cost(times) to calculate A [</a:t>
            </a:r>
            <a:r>
              <a:rPr lang="en-US" altLang="zh-CN" sz="2300" b="1" i="1" spc="-5" dirty="0" err="1">
                <a:solidFill>
                  <a:srgbClr val="0000CD"/>
                </a:solidFill>
                <a:cs typeface="Times New Roman" panose="02020603050405020304"/>
              </a:rPr>
              <a:t>i:j</a:t>
            </a: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]  </a:t>
            </a:r>
            <a:endParaRPr lang="en-US" altLang="zh-CN" sz="2300" b="1" i="1" spc="-5" dirty="0">
              <a:solidFill>
                <a:srgbClr val="0000CD"/>
              </a:solidFill>
              <a:cs typeface="Times New Roman" panose="02020603050405020304"/>
            </a:endParaRPr>
          </a:p>
          <a:p>
            <a:pPr marL="272415" marR="5080" lvl="0" indent="0" defTabSz="914400">
              <a:lnSpc>
                <a:spcPct val="112000"/>
              </a:lnSpc>
              <a:spcBef>
                <a:spcPts val="105"/>
              </a:spcBef>
              <a:buNone/>
            </a:pP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m[1, n] ----the minimal </a:t>
            </a:r>
            <a:r>
              <a:rPr lang="en-US" altLang="zh-CN" sz="2300" b="1" i="1" spc="-10" dirty="0">
                <a:solidFill>
                  <a:srgbClr val="0000CD"/>
                </a:solidFill>
                <a:cs typeface="Times New Roman" panose="02020603050405020304"/>
              </a:rPr>
              <a:t>cost(times) </a:t>
            </a: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to </a:t>
            </a:r>
            <a:r>
              <a:rPr lang="en-US" altLang="zh-CN" sz="2300" b="1" i="1" spc="-10" dirty="0">
                <a:solidFill>
                  <a:srgbClr val="0000CD"/>
                </a:solidFill>
                <a:cs typeface="Times New Roman" panose="02020603050405020304"/>
              </a:rPr>
              <a:t>calculate </a:t>
            </a: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A</a:t>
            </a:r>
            <a:r>
              <a:rPr lang="en-US" altLang="zh-CN" sz="2300" b="1" i="1" spc="-110" dirty="0">
                <a:solidFill>
                  <a:srgbClr val="0000CD"/>
                </a:solidFill>
                <a:cs typeface="Times New Roman" panose="02020603050405020304"/>
              </a:rPr>
              <a:t> </a:t>
            </a:r>
            <a:r>
              <a:rPr lang="en-US" altLang="zh-CN" sz="2300" b="1" i="1" spc="-5" dirty="0">
                <a:solidFill>
                  <a:srgbClr val="0000CD"/>
                </a:solidFill>
                <a:cs typeface="Times New Roman" panose="02020603050405020304"/>
              </a:rPr>
              <a:t>[1:n]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lvl="0" indent="0" defTabSz="914400">
              <a:lnSpc>
                <a:spcPct val="100000"/>
              </a:lnSpc>
              <a:spcBef>
                <a:spcPts val="45"/>
              </a:spcBef>
              <a:buNone/>
            </a:pPr>
            <a:endParaRPr lang="en-US" altLang="zh-CN" sz="3200" dirty="0">
              <a:solidFill>
                <a:prstClr val="black"/>
              </a:solidFill>
              <a:cs typeface="Times New Roman" panose="02020603050405020304"/>
            </a:endParaRPr>
          </a:p>
          <a:p>
            <a:pPr marL="1270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sz="2300" b="1" spc="-5" dirty="0">
                <a:solidFill>
                  <a:srgbClr val="0000CD"/>
                </a:solidFill>
                <a:cs typeface="Times New Roman" panose="02020603050405020304"/>
              </a:rPr>
              <a:t>Recursion of</a:t>
            </a:r>
            <a:r>
              <a:rPr lang="en-US" altLang="zh-CN" sz="2300" b="1" dirty="0">
                <a:solidFill>
                  <a:srgbClr val="0000CD"/>
                </a:solidFill>
                <a:cs typeface="Times New Roman" panose="02020603050405020304"/>
              </a:rPr>
              <a:t> </a:t>
            </a:r>
            <a:r>
              <a:rPr lang="en-US" altLang="zh-CN" sz="2300" b="1" spc="-5" dirty="0">
                <a:solidFill>
                  <a:srgbClr val="0000CD"/>
                </a:solidFill>
                <a:cs typeface="Times New Roman" panose="02020603050405020304"/>
              </a:rPr>
              <a:t>cost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459149" y="4115181"/>
            <a:ext cx="7650930" cy="1074032"/>
            <a:chOff x="1459149" y="4115181"/>
            <a:chExt cx="7650930" cy="1074032"/>
          </a:xfrm>
        </p:grpSpPr>
        <p:sp>
          <p:nvSpPr>
            <p:cNvPr id="6" name="object 11"/>
            <p:cNvSpPr txBox="1"/>
            <p:nvPr/>
          </p:nvSpPr>
          <p:spPr>
            <a:xfrm>
              <a:off x="1583321" y="4229865"/>
              <a:ext cx="1587500" cy="3847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38100">
                <a:spcBef>
                  <a:spcPts val="120"/>
                </a:spcBef>
                <a:tabLst>
                  <a:tab pos="1396365" algn="l"/>
                </a:tabLst>
              </a:pP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2400" spc="-5" dirty="0">
                  <a:latin typeface="Times New Roman" panose="02020603050405020304"/>
                  <a:cs typeface="Times New Roman" panose="02020603050405020304"/>
                </a:rPr>
                <a:t>[</a:t>
              </a: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i</a:t>
              </a:r>
              <a:r>
                <a:rPr sz="2400" spc="-5" dirty="0">
                  <a:latin typeface="Times New Roman" panose="02020603050405020304"/>
                  <a:cs typeface="Times New Roman" panose="02020603050405020304"/>
                </a:rPr>
                <a:t>,</a:t>
              </a:r>
              <a:r>
                <a:rPr sz="2400" spc="5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j</a:t>
              </a:r>
              <a:r>
                <a:rPr sz="2400" spc="-5" dirty="0">
                  <a:latin typeface="Times New Roman" panose="02020603050405020304"/>
                  <a:cs typeface="Times New Roman" panose="02020603050405020304"/>
                </a:rPr>
                <a:t>]</a:t>
              </a:r>
              <a:r>
                <a:rPr sz="240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400" dirty="0">
                  <a:latin typeface="Symbol" panose="05050102010706020507"/>
                  <a:cs typeface="Symbol" panose="05050102010706020507"/>
                </a:rPr>
                <a:t></a:t>
              </a:r>
              <a:r>
                <a:rPr lang="en-US" sz="240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400" dirty="0">
                  <a:latin typeface="Times New Roman" panose="02020603050405020304"/>
                  <a:cs typeface="Times New Roman" panose="02020603050405020304"/>
                </a:rPr>
                <a:t>0</a:t>
              </a:r>
              <a:endParaRPr sz="2400" dirty="0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7" name="object 15"/>
            <p:cNvSpPr txBox="1"/>
            <p:nvPr/>
          </p:nvSpPr>
          <p:spPr>
            <a:xfrm>
              <a:off x="8210679" y="4115181"/>
              <a:ext cx="899400" cy="105381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3020" marR="5080" indent="-20955">
                <a:lnSpc>
                  <a:spcPct val="150000"/>
                </a:lnSpc>
                <a:spcBef>
                  <a:spcPts val="95"/>
                </a:spcBef>
              </a:pP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if i=j  if</a:t>
              </a:r>
              <a:r>
                <a:rPr sz="2400" i="1" spc="-10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i&lt;j</a:t>
              </a:r>
              <a:endParaRPr sz="2400" i="1" dirty="0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8" name="object 17"/>
            <p:cNvSpPr txBox="1"/>
            <p:nvPr/>
          </p:nvSpPr>
          <p:spPr>
            <a:xfrm>
              <a:off x="1583321" y="4768599"/>
              <a:ext cx="6292850" cy="384175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38100">
                <a:spcBef>
                  <a:spcPts val="120"/>
                </a:spcBef>
              </a:pP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2400" spc="-5" dirty="0">
                  <a:latin typeface="Times New Roman" panose="02020603050405020304"/>
                  <a:cs typeface="Times New Roman" panose="02020603050405020304"/>
                </a:rPr>
                <a:t>[</a:t>
              </a: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i</a:t>
              </a:r>
              <a:r>
                <a:rPr sz="2400" spc="-5" dirty="0">
                  <a:latin typeface="Times New Roman" panose="02020603050405020304"/>
                  <a:cs typeface="Times New Roman" panose="02020603050405020304"/>
                </a:rPr>
                <a:t>, </a:t>
              </a: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j</a:t>
              </a:r>
              <a:r>
                <a:rPr sz="2400" spc="-5" dirty="0">
                  <a:latin typeface="Times New Roman" panose="02020603050405020304"/>
                  <a:cs typeface="Times New Roman" panose="02020603050405020304"/>
                </a:rPr>
                <a:t>] </a:t>
              </a:r>
              <a:r>
                <a:rPr sz="2400" dirty="0">
                  <a:latin typeface="Symbol" panose="05050102010706020507"/>
                  <a:cs typeface="Symbol" panose="05050102010706020507"/>
                </a:rPr>
                <a:t></a:t>
              </a:r>
              <a:r>
                <a:rPr sz="240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min</a:t>
              </a:r>
              <a:r>
                <a:rPr sz="1300" spc="-5" dirty="0">
                  <a:latin typeface="Times New Roman" panose="02020603050405020304"/>
                  <a:cs typeface="Times New Roman" panose="02020603050405020304"/>
                </a:rPr>
                <a:t>i</a:t>
              </a:r>
              <a:r>
                <a:rPr lang="en-US" altLang="zh-CN" sz="1300" i="1" dirty="0">
                  <a:sym typeface="+mn-ea"/>
                </a:rPr>
                <a:t>≤</a:t>
              </a:r>
              <a:r>
                <a:rPr sz="1300" spc="-5" dirty="0">
                  <a:latin typeface="Times New Roman" panose="02020603050405020304"/>
                  <a:cs typeface="Times New Roman" panose="02020603050405020304"/>
                </a:rPr>
                <a:t> k&lt;j</a:t>
              </a:r>
              <a:r>
                <a:rPr sz="2400" spc="-5" dirty="0">
                  <a:latin typeface="Times New Roman" panose="02020603050405020304"/>
                  <a:cs typeface="Times New Roman" panose="02020603050405020304"/>
                </a:rPr>
                <a:t>{</a:t>
              </a: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2400" spc="-5" dirty="0">
                  <a:latin typeface="Times New Roman" panose="02020603050405020304"/>
                  <a:cs typeface="Times New Roman" panose="02020603050405020304"/>
                </a:rPr>
                <a:t>[</a:t>
              </a: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i</a:t>
              </a:r>
              <a:r>
                <a:rPr sz="2400" spc="-5" dirty="0">
                  <a:latin typeface="Times New Roman" panose="02020603050405020304"/>
                  <a:cs typeface="Times New Roman" panose="02020603050405020304"/>
                </a:rPr>
                <a:t>, </a:t>
              </a:r>
              <a:r>
                <a:rPr sz="2400" i="1" dirty="0">
                  <a:latin typeface="Times New Roman" panose="02020603050405020304"/>
                  <a:cs typeface="Times New Roman" panose="02020603050405020304"/>
                </a:rPr>
                <a:t>k </a:t>
              </a:r>
              <a:r>
                <a:rPr sz="2400" dirty="0">
                  <a:latin typeface="Times New Roman" panose="02020603050405020304"/>
                  <a:cs typeface="Times New Roman" panose="02020603050405020304"/>
                </a:rPr>
                <a:t>] </a:t>
              </a:r>
              <a:r>
                <a:rPr sz="2400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240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2400" spc="-5" dirty="0">
                  <a:latin typeface="Times New Roman" panose="02020603050405020304"/>
                  <a:cs typeface="Times New Roman" panose="02020603050405020304"/>
                </a:rPr>
                <a:t>[</a:t>
              </a: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k </a:t>
              </a:r>
              <a:r>
                <a:rPr sz="2400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2400" dirty="0">
                  <a:latin typeface="Times New Roman" panose="02020603050405020304"/>
                  <a:cs typeface="Times New Roman" panose="02020603050405020304"/>
                </a:rPr>
                <a:t> 1, </a:t>
              </a: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j</a:t>
              </a:r>
              <a:r>
                <a:rPr sz="2400" spc="-5" dirty="0">
                  <a:latin typeface="Times New Roman" panose="02020603050405020304"/>
                  <a:cs typeface="Times New Roman" panose="02020603050405020304"/>
                </a:rPr>
                <a:t>] </a:t>
              </a:r>
              <a:r>
                <a:rPr sz="2400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240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400" i="1" dirty="0"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1300" i="1" dirty="0">
                  <a:latin typeface="Times New Roman" panose="02020603050405020304"/>
                  <a:cs typeface="Times New Roman" panose="02020603050405020304"/>
                </a:rPr>
                <a:t>i </a:t>
              </a:r>
              <a:r>
                <a:rPr sz="1300" dirty="0">
                  <a:latin typeface="Times New Roman" panose="02020603050405020304"/>
                  <a:cs typeface="Times New Roman" panose="02020603050405020304"/>
                </a:rPr>
                <a:t>-1 </a:t>
              </a:r>
              <a:r>
                <a:rPr sz="2400" i="1" dirty="0"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1300" i="1" dirty="0">
                  <a:latin typeface="Times New Roman" panose="02020603050405020304"/>
                  <a:cs typeface="Times New Roman" panose="02020603050405020304"/>
                </a:rPr>
                <a:t>k </a:t>
              </a:r>
              <a:r>
                <a:rPr sz="2400" i="1" dirty="0"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1300" i="1" dirty="0">
                  <a:latin typeface="Times New Roman" panose="02020603050405020304"/>
                  <a:cs typeface="Times New Roman" panose="02020603050405020304"/>
                </a:rPr>
                <a:t>j</a:t>
              </a:r>
              <a:r>
                <a:rPr sz="1300" i="1" spc="-2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400" spc="-509" dirty="0">
                  <a:latin typeface="Times New Roman" panose="02020603050405020304"/>
                  <a:cs typeface="Times New Roman" panose="02020603050405020304"/>
                </a:rPr>
                <a:t>}</a:t>
              </a:r>
              <a:endParaRPr sz="2400" dirty="0">
                <a:latin typeface="Times New Roman" panose="02020603050405020304"/>
                <a:cs typeface="Times New Roman" panose="02020603050405020304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459149" y="4347984"/>
              <a:ext cx="124172" cy="841229"/>
              <a:chOff x="2937395" y="2471927"/>
              <a:chExt cx="192786" cy="1306068"/>
            </a:xfrm>
          </p:grpSpPr>
          <p:sp>
            <p:nvSpPr>
              <p:cNvPr id="12" name="object 6"/>
              <p:cNvSpPr/>
              <p:nvPr/>
            </p:nvSpPr>
            <p:spPr>
              <a:xfrm>
                <a:off x="2937395" y="2471927"/>
                <a:ext cx="192786" cy="448818"/>
              </a:xfrm>
              <a:prstGeom prst="rect">
                <a:avLst/>
              </a:prstGeom>
              <a:blipFill>
                <a:blip r:embed="rId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3" name="object 11"/>
              <p:cNvSpPr/>
              <p:nvPr/>
            </p:nvSpPr>
            <p:spPr>
              <a:xfrm>
                <a:off x="2937395" y="2920745"/>
                <a:ext cx="192786" cy="85725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14020" lvl="1" indent="0" defTabSz="914400">
              <a:lnSpc>
                <a:spcPct val="100000"/>
              </a:lnSpc>
              <a:spcBef>
                <a:spcPts val="95"/>
              </a:spcBef>
              <a:buNone/>
            </a:pPr>
            <a:r>
              <a:rPr lang="en-US" altLang="zh-CN" sz="2300" i="1" spc="-5" dirty="0">
                <a:solidFill>
                  <a:srgbClr val="FF0000"/>
                </a:solidFill>
                <a:cs typeface="Times New Roman" panose="02020603050405020304"/>
              </a:rPr>
              <a:t>	m</a:t>
            </a:r>
            <a:r>
              <a:rPr lang="en-US" altLang="zh-CN" sz="2300" spc="-5" dirty="0">
                <a:solidFill>
                  <a:srgbClr val="FF0000"/>
                </a:solidFill>
                <a:cs typeface="Times New Roman" panose="02020603050405020304"/>
              </a:rPr>
              <a:t>[1,5] </a:t>
            </a:r>
            <a:r>
              <a:rPr lang="en-US" altLang="zh-CN" sz="2300" spc="-5" dirty="0">
                <a:solidFill>
                  <a:srgbClr val="FF0000"/>
                </a:solidFill>
                <a:latin typeface="Symbol" panose="05050102010706020507"/>
                <a:cs typeface="Symbol" panose="05050102010706020507"/>
              </a:rPr>
              <a:t></a:t>
            </a:r>
            <a:r>
              <a:rPr lang="en-US" altLang="zh-CN" sz="2300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i="1" spc="-5" dirty="0">
                <a:solidFill>
                  <a:srgbClr val="FF0000"/>
                </a:solidFill>
                <a:cs typeface="Times New Roman" panose="02020603050405020304"/>
              </a:rPr>
              <a:t>min</a:t>
            </a:r>
            <a:r>
              <a:rPr lang="en-US" altLang="zh-CN" sz="2300" spc="-5" baseline="-25000" dirty="0">
                <a:solidFill>
                  <a:srgbClr val="FF0000"/>
                </a:solidFill>
                <a:cs typeface="Times New Roman" panose="02020603050405020304"/>
              </a:rPr>
              <a:t>1</a:t>
            </a:r>
            <a:r>
              <a:rPr lang="en-US" altLang="zh-CN" sz="2400" i="1" dirty="0">
                <a:sym typeface="+mn-ea"/>
              </a:rPr>
              <a:t> </a:t>
            </a:r>
            <a:r>
              <a:rPr lang="en-US" altLang="zh-CN" sz="2400" i="1" baseline="-25000" dirty="0">
                <a:solidFill>
                  <a:srgbClr val="FF0000"/>
                </a:solidFill>
                <a:sym typeface="+mn-ea"/>
              </a:rPr>
              <a:t>≤</a:t>
            </a:r>
            <a:r>
              <a:rPr lang="en-US" altLang="zh-CN" sz="2300" spc="-5" baseline="-25000" dirty="0">
                <a:solidFill>
                  <a:srgbClr val="FF0000"/>
                </a:solidFill>
                <a:latin typeface="Symbol" panose="05050102010706020507"/>
                <a:cs typeface="Symbol" panose="05050102010706020507"/>
              </a:rPr>
              <a:t> </a:t>
            </a:r>
            <a:r>
              <a:rPr lang="en-US" altLang="zh-CN" sz="2300" i="1" baseline="-25000" dirty="0">
                <a:solidFill>
                  <a:srgbClr val="FF0000"/>
                </a:solidFill>
                <a:cs typeface="Times New Roman" panose="02020603050405020304"/>
              </a:rPr>
              <a:t>k </a:t>
            </a:r>
            <a:r>
              <a:rPr lang="en-US" altLang="zh-CN" sz="2300" spc="-5" baseline="-25000" dirty="0">
                <a:solidFill>
                  <a:srgbClr val="FF0000"/>
                </a:solidFill>
                <a:latin typeface="Symbol" panose="05050102010706020507"/>
                <a:cs typeface="Symbol" panose="05050102010706020507"/>
              </a:rPr>
              <a:t></a:t>
            </a:r>
            <a:r>
              <a:rPr lang="en-US" altLang="zh-CN" sz="2300" spc="-5" baseline="-25000" dirty="0">
                <a:solidFill>
                  <a:srgbClr val="FF0000"/>
                </a:solidFill>
                <a:cs typeface="Times New Roman" panose="02020603050405020304"/>
              </a:rPr>
              <a:t>5 </a:t>
            </a:r>
            <a:r>
              <a:rPr lang="en-US" altLang="zh-CN" sz="2300" spc="-5" dirty="0">
                <a:solidFill>
                  <a:srgbClr val="FF0000"/>
                </a:solidFill>
                <a:cs typeface="Times New Roman" panose="02020603050405020304"/>
              </a:rPr>
              <a:t>{</a:t>
            </a:r>
            <a:r>
              <a:rPr lang="en-US" altLang="zh-CN" sz="2300" i="1" spc="-5" dirty="0">
                <a:solidFill>
                  <a:srgbClr val="FF0000"/>
                </a:solidFill>
                <a:cs typeface="Times New Roman" panose="02020603050405020304"/>
              </a:rPr>
              <a:t>m</a:t>
            </a:r>
            <a:r>
              <a:rPr lang="en-US" altLang="zh-CN" sz="2300" spc="-5" dirty="0">
                <a:solidFill>
                  <a:srgbClr val="FF0000"/>
                </a:solidFill>
                <a:cs typeface="Times New Roman" panose="02020603050405020304"/>
              </a:rPr>
              <a:t>[1, </a:t>
            </a:r>
            <a:r>
              <a:rPr lang="en-US" altLang="zh-CN" sz="2300" i="1" spc="-5" dirty="0">
                <a:solidFill>
                  <a:srgbClr val="FF0000"/>
                </a:solidFill>
                <a:cs typeface="Times New Roman" panose="02020603050405020304"/>
              </a:rPr>
              <a:t>k </a:t>
            </a:r>
            <a:r>
              <a:rPr lang="en-US" altLang="zh-CN" sz="2300" spc="-5" dirty="0">
                <a:solidFill>
                  <a:srgbClr val="FF0000"/>
                </a:solidFill>
                <a:cs typeface="Times New Roman" panose="02020603050405020304"/>
              </a:rPr>
              <a:t>] </a:t>
            </a:r>
            <a:r>
              <a:rPr lang="en-US" altLang="zh-CN" sz="2300" spc="-5" dirty="0">
                <a:solidFill>
                  <a:srgbClr val="FF0000"/>
                </a:solidFill>
                <a:latin typeface="Symbol" panose="05050102010706020507"/>
                <a:cs typeface="Symbol" panose="05050102010706020507"/>
              </a:rPr>
              <a:t></a:t>
            </a:r>
            <a:r>
              <a:rPr lang="en-US" altLang="zh-CN" sz="2300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i="1" spc="-5" dirty="0">
                <a:solidFill>
                  <a:srgbClr val="FF0000"/>
                </a:solidFill>
                <a:cs typeface="Times New Roman" panose="02020603050405020304"/>
              </a:rPr>
              <a:t>m</a:t>
            </a:r>
            <a:r>
              <a:rPr lang="en-US" altLang="zh-CN" sz="2300" spc="-5" dirty="0">
                <a:solidFill>
                  <a:srgbClr val="FF0000"/>
                </a:solidFill>
                <a:cs typeface="Times New Roman" panose="02020603050405020304"/>
              </a:rPr>
              <a:t>[</a:t>
            </a:r>
            <a:r>
              <a:rPr lang="en-US" altLang="zh-CN" sz="2300" i="1" spc="-5" dirty="0">
                <a:solidFill>
                  <a:srgbClr val="FF0000"/>
                </a:solidFill>
                <a:cs typeface="Times New Roman" panose="02020603050405020304"/>
              </a:rPr>
              <a:t>k </a:t>
            </a:r>
            <a:r>
              <a:rPr lang="en-US" altLang="zh-CN" sz="2300" spc="-5" dirty="0">
                <a:solidFill>
                  <a:srgbClr val="FF0000"/>
                </a:solidFill>
                <a:latin typeface="Symbol" panose="05050102010706020507"/>
                <a:cs typeface="Symbol" panose="05050102010706020507"/>
              </a:rPr>
              <a:t></a:t>
            </a:r>
            <a:r>
              <a:rPr lang="en-US" altLang="zh-CN" sz="2300" spc="-5" dirty="0">
                <a:solidFill>
                  <a:srgbClr val="FF0000"/>
                </a:solidFill>
                <a:cs typeface="Times New Roman" panose="02020603050405020304"/>
              </a:rPr>
              <a:t> 1,5] </a:t>
            </a:r>
            <a:r>
              <a:rPr lang="en-US" altLang="zh-CN" sz="2300" spc="-5" dirty="0">
                <a:solidFill>
                  <a:srgbClr val="FF0000"/>
                </a:solidFill>
                <a:latin typeface="Symbol" panose="05050102010706020507"/>
                <a:cs typeface="Symbol" panose="05050102010706020507"/>
              </a:rPr>
              <a:t></a:t>
            </a:r>
            <a:r>
              <a:rPr lang="en-US" altLang="zh-CN" sz="2300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i="1" spc="-5" dirty="0">
                <a:solidFill>
                  <a:srgbClr val="FF0000"/>
                </a:solidFill>
                <a:cs typeface="Times New Roman" panose="02020603050405020304"/>
              </a:rPr>
              <a:t>p</a:t>
            </a:r>
            <a:r>
              <a:rPr lang="en-US" altLang="zh-CN" sz="2300" spc="-5" baseline="-25000" dirty="0">
                <a:solidFill>
                  <a:srgbClr val="FF0000"/>
                </a:solidFill>
                <a:cs typeface="Times New Roman" panose="02020603050405020304"/>
              </a:rPr>
              <a:t>0</a:t>
            </a:r>
            <a:r>
              <a:rPr lang="en-US" altLang="zh-CN" sz="2300" spc="-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i="1" spc="-5" dirty="0">
                <a:solidFill>
                  <a:srgbClr val="FF0000"/>
                </a:solidFill>
                <a:cs typeface="Times New Roman" panose="02020603050405020304"/>
              </a:rPr>
              <a:t>p</a:t>
            </a:r>
            <a:r>
              <a:rPr lang="en-US" altLang="zh-CN" sz="2300" i="1" spc="-5" baseline="-25000" dirty="0">
                <a:solidFill>
                  <a:srgbClr val="FF0000"/>
                </a:solidFill>
                <a:cs typeface="Times New Roman" panose="02020603050405020304"/>
              </a:rPr>
              <a:t>k</a:t>
            </a:r>
            <a:r>
              <a:rPr lang="en-US" altLang="zh-CN" sz="2300" i="1" spc="-5" dirty="0">
                <a:solidFill>
                  <a:srgbClr val="FF0000"/>
                </a:solidFill>
                <a:cs typeface="Times New Roman" panose="02020603050405020304"/>
              </a:rPr>
              <a:t> p</a:t>
            </a:r>
            <a:r>
              <a:rPr lang="en-US" altLang="zh-CN" sz="2300" spc="-5" baseline="-25000" dirty="0">
                <a:solidFill>
                  <a:srgbClr val="FF0000"/>
                </a:solidFill>
                <a:cs typeface="Times New Roman" panose="02020603050405020304"/>
              </a:rPr>
              <a:t>5</a:t>
            </a:r>
            <a:r>
              <a:rPr lang="en-US" altLang="zh-CN" sz="2300" spc="3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300" spc="-5" dirty="0">
                <a:solidFill>
                  <a:srgbClr val="FF0000"/>
                </a:solidFill>
                <a:cs typeface="Times New Roman" panose="02020603050405020304"/>
              </a:rPr>
              <a:t>}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2160941" y="2583224"/>
            <a:ext cx="5476672" cy="3252345"/>
            <a:chOff x="2752928" y="2733471"/>
            <a:chExt cx="5476672" cy="3252345"/>
          </a:xfrm>
        </p:grpSpPr>
        <p:sp>
          <p:nvSpPr>
            <p:cNvPr id="7" name="object 4"/>
            <p:cNvSpPr/>
            <p:nvPr/>
          </p:nvSpPr>
          <p:spPr>
            <a:xfrm>
              <a:off x="2752928" y="2733471"/>
              <a:ext cx="5476672" cy="187273"/>
            </a:xfrm>
            <a:prstGeom prst="rect">
              <a:avLst/>
            </a:prstGeom>
            <a:blipFill>
              <a:blip r:embed="rId1" cstate="print"/>
              <a:stretch>
                <a:fillRect l="-31372" t="-357754" r="-26282"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6"/>
            <p:cNvSpPr/>
            <p:nvPr/>
          </p:nvSpPr>
          <p:spPr>
            <a:xfrm>
              <a:off x="2752928" y="2920745"/>
              <a:ext cx="5476672" cy="2571750"/>
            </a:xfrm>
            <a:prstGeom prst="rect">
              <a:avLst/>
            </a:prstGeom>
            <a:blipFill>
              <a:blip r:embed="rId2" cstate="print"/>
              <a:stretch>
                <a:fillRect l="-31375" r="-26283"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2"/>
            <p:cNvSpPr/>
            <p:nvPr/>
          </p:nvSpPr>
          <p:spPr>
            <a:xfrm>
              <a:off x="2752928" y="5492497"/>
              <a:ext cx="5476672" cy="493319"/>
            </a:xfrm>
            <a:prstGeom prst="rect">
              <a:avLst/>
            </a:prstGeom>
            <a:blipFill>
              <a:blip r:embed="rId3" cstate="print"/>
              <a:stretch>
                <a:fillRect l="-31374" r="-26280" b="-73772"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E</a:t>
            </a:r>
            <a:r>
              <a:rPr lang="en-US" altLang="zh-CN" dirty="0"/>
              <a:t>XAMPLE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749548" y="5342248"/>
            <a:ext cx="4466998" cy="921550"/>
            <a:chOff x="1537095" y="4768569"/>
            <a:chExt cx="4466998" cy="921550"/>
          </a:xfrm>
        </p:grpSpPr>
        <p:sp>
          <p:nvSpPr>
            <p:cNvPr id="6" name="object 7"/>
            <p:cNvSpPr txBox="1"/>
            <p:nvPr/>
          </p:nvSpPr>
          <p:spPr>
            <a:xfrm>
              <a:off x="1537095" y="5081270"/>
              <a:ext cx="1498840" cy="31995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spcBef>
                  <a:spcPts val="95"/>
                </a:spcBef>
              </a:pPr>
              <a:r>
                <a:rPr sz="2000" i="1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2000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[2, 4] </a:t>
              </a:r>
              <a:r>
                <a:rPr sz="2000" spc="-5" dirty="0">
                  <a:solidFill>
                    <a:srgbClr val="0000FF"/>
                  </a:solidFill>
                  <a:latin typeface="Symbol" panose="05050102010706020507"/>
                  <a:cs typeface="Symbol" panose="05050102010706020507"/>
                </a:rPr>
                <a:t></a:t>
              </a:r>
              <a:r>
                <a:rPr sz="2000" spc="-5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i="1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mi</a:t>
              </a:r>
              <a:r>
                <a:rPr lang="en-US" altLang="zh-CN" sz="2000" i="1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n</a:t>
              </a:r>
              <a:endParaRPr sz="2000" i="1" dirty="0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8" name="object 13"/>
            <p:cNvSpPr txBox="1"/>
            <p:nvPr/>
          </p:nvSpPr>
          <p:spPr>
            <a:xfrm>
              <a:off x="3143511" y="4768569"/>
              <a:ext cx="2860582" cy="7829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32000"/>
                </a:lnSpc>
                <a:spcBef>
                  <a:spcPts val="100"/>
                </a:spcBef>
              </a:pPr>
              <a:r>
                <a:rPr sz="2000" i="1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2000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[2, 2] </a:t>
              </a:r>
              <a:r>
                <a:rPr sz="2000" spc="-5" dirty="0">
                  <a:solidFill>
                    <a:srgbClr val="0000FF"/>
                  </a:solidFill>
                  <a:latin typeface="Symbol" panose="05050102010706020507"/>
                  <a:cs typeface="Symbol" panose="05050102010706020507"/>
                </a:rPr>
                <a:t></a:t>
              </a:r>
              <a:r>
                <a:rPr sz="2000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i="1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2000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[3, 4] </a:t>
              </a:r>
              <a:r>
                <a:rPr sz="2000" spc="-5" dirty="0">
                  <a:solidFill>
                    <a:srgbClr val="0000FF"/>
                  </a:solidFill>
                  <a:latin typeface="Symbol" panose="05050102010706020507"/>
                  <a:cs typeface="Symbol" panose="05050102010706020507"/>
                </a:rPr>
                <a:t></a:t>
              </a:r>
              <a:r>
                <a:rPr sz="2000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i="1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2000" spc="-5" baseline="-25000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1</a:t>
              </a:r>
              <a:r>
                <a:rPr sz="2000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i="1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2000" spc="-5" baseline="-25000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2</a:t>
              </a:r>
              <a:r>
                <a:rPr sz="2000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i="1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2000" spc="-5" baseline="-25000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4</a:t>
              </a:r>
              <a:r>
                <a:rPr sz="2000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  </a:t>
              </a:r>
              <a:r>
                <a:rPr sz="2000" i="1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2000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[2,3] </a:t>
              </a:r>
              <a:r>
                <a:rPr sz="2000" spc="-5" dirty="0">
                  <a:solidFill>
                    <a:srgbClr val="0000FF"/>
                  </a:solidFill>
                  <a:latin typeface="Symbol" panose="05050102010706020507"/>
                  <a:cs typeface="Symbol" panose="05050102010706020507"/>
                </a:rPr>
                <a:t></a:t>
              </a:r>
              <a:r>
                <a:rPr sz="2000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i="1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2000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[4, 4] </a:t>
              </a:r>
              <a:r>
                <a:rPr sz="2000" spc="-5" dirty="0">
                  <a:solidFill>
                    <a:srgbClr val="0000FF"/>
                  </a:solidFill>
                  <a:latin typeface="Symbol" panose="05050102010706020507"/>
                  <a:cs typeface="Symbol" panose="05050102010706020507"/>
                </a:rPr>
                <a:t></a:t>
              </a:r>
              <a:r>
                <a:rPr sz="2000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i="1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2000" spc="-5" baseline="-25000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1</a:t>
              </a:r>
              <a:r>
                <a:rPr sz="2000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i="1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2000" spc="-5" baseline="-25000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3</a:t>
              </a:r>
              <a:r>
                <a:rPr sz="2000" spc="-1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000" i="1" spc="-5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2000" spc="-5" baseline="-25000" dirty="0">
                  <a:solidFill>
                    <a:srgbClr val="0000FF"/>
                  </a:solidFill>
                  <a:latin typeface="Times New Roman" panose="02020603050405020304"/>
                  <a:cs typeface="Times New Roman" panose="02020603050405020304"/>
                </a:rPr>
                <a:t>4</a:t>
              </a:r>
              <a:endParaRPr sz="2000" baseline="-25000" dirty="0">
                <a:latin typeface="Times New Roman" panose="02020603050405020304"/>
                <a:cs typeface="Times New Roman" panose="02020603050405020304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963545" y="4840490"/>
              <a:ext cx="144779" cy="849629"/>
              <a:chOff x="2428559" y="4101718"/>
              <a:chExt cx="144779" cy="849629"/>
            </a:xfrm>
          </p:grpSpPr>
          <p:sp>
            <p:nvSpPr>
              <p:cNvPr id="9" name="object 10"/>
              <p:cNvSpPr/>
              <p:nvPr/>
            </p:nvSpPr>
            <p:spPr>
              <a:xfrm>
                <a:off x="2428559" y="4101718"/>
                <a:ext cx="144779" cy="603503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10" name="object 15"/>
              <p:cNvSpPr/>
              <p:nvPr/>
            </p:nvSpPr>
            <p:spPr>
              <a:xfrm>
                <a:off x="2428559" y="4705221"/>
                <a:ext cx="144779" cy="24612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S</a:t>
            </a:r>
            <a:r>
              <a:rPr lang="en-US" altLang="zh-CN" dirty="0"/>
              <a:t>TEP </a:t>
            </a:r>
            <a:r>
              <a:rPr lang="en-US" altLang="zh-CN" sz="4200" dirty="0"/>
              <a:t>3</a:t>
            </a:r>
            <a:r>
              <a:rPr lang="en-US" altLang="zh-CN" dirty="0"/>
              <a:t>	</a:t>
            </a:r>
            <a:r>
              <a:rPr lang="en-US" altLang="zh-CN" sz="4200" dirty="0"/>
              <a:t>B</a:t>
            </a:r>
            <a:r>
              <a:rPr lang="en-US" altLang="zh-CN" dirty="0"/>
              <a:t>OTTOM-UP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12700" lvl="0" indent="0" defTabSz="914400">
              <a:lnSpc>
                <a:spcPct val="100000"/>
              </a:lnSpc>
              <a:spcBef>
                <a:spcPts val="435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public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static void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matrixChain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(int []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p, int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[][] m,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int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[][]</a:t>
            </a:r>
            <a:r>
              <a:rPr lang="en-US" altLang="zh-CN" sz="1800" b="1" spc="-4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s)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154940" lvl="0" indent="0" defTabSz="914400">
              <a:lnSpc>
                <a:spcPct val="100000"/>
              </a:lnSpc>
              <a:spcBef>
                <a:spcPts val="335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{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299085" lvl="0" indent="0" defTabSz="914400">
              <a:lnSpc>
                <a:spcPct val="100000"/>
              </a:lnSpc>
              <a:spcBef>
                <a:spcPts val="35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int</a:t>
            </a:r>
            <a:r>
              <a:rPr lang="en-US" altLang="zh-CN" sz="1800" b="1" spc="-1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n=p.length-1;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299085" marR="1874520" lvl="0" indent="0" defTabSz="914400">
              <a:lnSpc>
                <a:spcPct val="110000"/>
              </a:lnSpc>
              <a:spcBef>
                <a:spcPts val="105"/>
              </a:spcBef>
              <a:buNone/>
            </a:pP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for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(int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 = 1;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 &lt;=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n;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++) m[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][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] =</a:t>
            </a:r>
            <a:r>
              <a:rPr lang="en-US" altLang="zh-CN" sz="1800" b="1" spc="-14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0;  </a:t>
            </a:r>
            <a:endParaRPr lang="en-US" altLang="zh-CN" sz="1800" b="1" dirty="0">
              <a:solidFill>
                <a:prstClr val="black"/>
              </a:solidFill>
              <a:cs typeface="Times New Roman" panose="02020603050405020304"/>
            </a:endParaRPr>
          </a:p>
          <a:p>
            <a:pPr marL="299085" marR="1874520" lvl="0" indent="0" defTabSz="914400">
              <a:lnSpc>
                <a:spcPct val="110000"/>
              </a:lnSpc>
              <a:spcBef>
                <a:spcPts val="105"/>
              </a:spcBef>
              <a:buNone/>
            </a:pP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for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(int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r = 2; r &lt;=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n;</a:t>
            </a:r>
            <a:r>
              <a:rPr lang="en-US" altLang="zh-CN" sz="1800" b="1" spc="-14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r++)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586740" marR="2160270" lvl="0" indent="-144145" defTabSz="914400">
              <a:lnSpc>
                <a:spcPct val="115000"/>
              </a:lnSpc>
              <a:spcBef>
                <a:spcPts val="140"/>
              </a:spcBef>
              <a:buNone/>
            </a:pP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for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(int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 = 1;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 &lt;=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n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-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r+1;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++)</a:t>
            </a:r>
            <a:r>
              <a:rPr lang="en-US" altLang="zh-CN" sz="1800" b="1" spc="-114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{  </a:t>
            </a:r>
            <a:endParaRPr lang="en-US" altLang="zh-CN" sz="1800" b="1" spc="-5" dirty="0">
              <a:solidFill>
                <a:prstClr val="black"/>
              </a:solidFill>
              <a:cs typeface="Times New Roman" panose="02020603050405020304"/>
            </a:endParaRPr>
          </a:p>
          <a:p>
            <a:pPr marL="586740" marR="2160270" lvl="0" indent="-144145" defTabSz="914400">
              <a:lnSpc>
                <a:spcPct val="115000"/>
              </a:lnSpc>
              <a:spcBef>
                <a:spcPts val="14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	int</a:t>
            </a:r>
            <a:r>
              <a:rPr lang="en-US" altLang="zh-CN" sz="1800" b="1" spc="-15" dirty="0">
                <a:solidFill>
                  <a:prstClr val="black"/>
                </a:solidFill>
                <a:cs typeface="Times New Roman" panose="02020603050405020304"/>
              </a:rPr>
              <a:t> j=i+r-1;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586740" marR="1617345" lvl="0" indent="0" defTabSz="914400">
              <a:lnSpc>
                <a:spcPct val="110000"/>
              </a:lnSpc>
              <a:spcBef>
                <a:spcPts val="12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cs typeface="Times New Roman" panose="02020603050405020304"/>
              </a:rPr>
              <a:t>m[</a:t>
            </a:r>
            <a:r>
              <a:rPr lang="en-US" altLang="zh-CN" sz="1800" b="1" dirty="0" err="1">
                <a:solidFill>
                  <a:srgbClr val="FF0000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  <a:cs typeface="Times New Roman" panose="02020603050405020304"/>
              </a:rPr>
              <a:t>][j]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= m[i+1][j]+</a:t>
            </a:r>
            <a:r>
              <a:rPr lang="en-US" altLang="zh-CN" sz="1800" b="1" spc="-1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p[i-1]*p[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]*p[j];  </a:t>
            </a:r>
            <a:endParaRPr lang="en-US" altLang="zh-CN" sz="1800" b="1" dirty="0">
              <a:solidFill>
                <a:prstClr val="black"/>
              </a:solidFill>
              <a:cs typeface="Times New Roman" panose="02020603050405020304"/>
            </a:endParaRPr>
          </a:p>
          <a:p>
            <a:pPr marL="586740" marR="1617345" lvl="0" indent="0" defTabSz="914400">
              <a:lnSpc>
                <a:spcPct val="110000"/>
              </a:lnSpc>
              <a:spcBef>
                <a:spcPts val="12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s[</a:t>
            </a:r>
            <a:r>
              <a:rPr lang="en-US" altLang="zh-CN" sz="1800" b="1" spc="-5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][j]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=</a:t>
            </a:r>
            <a:r>
              <a:rPr lang="en-US" altLang="zh-CN" sz="1800" b="1" spc="-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;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586740" lvl="0" indent="0" defTabSz="914400">
              <a:lnSpc>
                <a:spcPct val="100000"/>
              </a:lnSpc>
              <a:spcBef>
                <a:spcPts val="450"/>
              </a:spcBef>
              <a:buNone/>
            </a:pP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for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(int k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=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i+1; k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&lt; j; k++)</a:t>
            </a:r>
            <a:r>
              <a:rPr lang="en-US" altLang="zh-CN" sz="1800" b="1" spc="-6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{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729615" marR="594360" lvl="0" indent="0" defTabSz="914400">
              <a:lnSpc>
                <a:spcPct val="110000"/>
              </a:lnSpc>
              <a:spcBef>
                <a:spcPts val="12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int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t = m[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][k] + m[k+1][j] +</a:t>
            </a:r>
            <a:r>
              <a:rPr lang="en-US" altLang="zh-CN" sz="1800" b="1" spc="-12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p[i-1]*p[k]*p[j];  </a:t>
            </a:r>
            <a:endParaRPr lang="en-US" altLang="zh-CN" sz="1800" b="1" dirty="0">
              <a:solidFill>
                <a:prstClr val="black"/>
              </a:solidFill>
              <a:cs typeface="Times New Roman" panose="02020603050405020304"/>
            </a:endParaRPr>
          </a:p>
          <a:p>
            <a:pPr marL="729615" marR="594360" lvl="0" indent="0" defTabSz="914400">
              <a:lnSpc>
                <a:spcPct val="110000"/>
              </a:lnSpc>
              <a:spcBef>
                <a:spcPts val="120"/>
              </a:spcBef>
              <a:buNone/>
            </a:pP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if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(t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&lt;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m[</a:t>
            </a:r>
            <a:r>
              <a:rPr lang="en-US" altLang="zh-CN" sz="1800" b="1" spc="-5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][j])</a:t>
            </a:r>
            <a:r>
              <a:rPr lang="en-US" altLang="zh-CN" sz="1800" b="1" spc="-1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{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825500" lvl="0" indent="0" defTabSz="914400">
              <a:lnSpc>
                <a:spcPct val="100000"/>
              </a:lnSpc>
              <a:spcBef>
                <a:spcPts val="455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cs typeface="Times New Roman" panose="02020603050405020304"/>
              </a:rPr>
              <a:t>m[</a:t>
            </a:r>
            <a:r>
              <a:rPr lang="en-US" altLang="zh-CN" sz="1800" b="1" dirty="0" err="1">
                <a:solidFill>
                  <a:srgbClr val="FF0000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  <a:cs typeface="Times New Roman" panose="02020603050405020304"/>
              </a:rPr>
              <a:t>][j] =</a:t>
            </a:r>
            <a:r>
              <a:rPr lang="en-US" altLang="zh-CN" sz="1800" b="1" spc="-1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cs typeface="Times New Roman" panose="02020603050405020304"/>
              </a:rPr>
              <a:t>t;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825500" lvl="0" indent="0" defTabSz="914400">
              <a:lnSpc>
                <a:spcPct val="100000"/>
              </a:lnSpc>
              <a:spcBef>
                <a:spcPts val="215"/>
              </a:spcBef>
              <a:buNone/>
            </a:pP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s[</a:t>
            </a:r>
            <a:r>
              <a:rPr lang="en-US" altLang="zh-CN" sz="1800" b="1" spc="-5" dirty="0" err="1">
                <a:solidFill>
                  <a:srgbClr val="FF0000"/>
                </a:solidFill>
                <a:cs typeface="Times New Roman" panose="02020603050405020304"/>
              </a:rPr>
              <a:t>i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][j]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=</a:t>
            </a:r>
            <a:r>
              <a:rPr lang="en-US" altLang="zh-CN" sz="1800" b="1" spc="-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k;}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734060" lvl="0" indent="0" defTabSz="914400">
              <a:lnSpc>
                <a:spcPct val="100000"/>
              </a:lnSpc>
              <a:spcBef>
                <a:spcPts val="45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}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589280" lvl="0" indent="0" defTabSz="914400">
              <a:lnSpc>
                <a:spcPct val="100000"/>
              </a:lnSpc>
              <a:spcBef>
                <a:spcPts val="22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}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154940" lvl="0" indent="0" defTabSz="914400">
              <a:lnSpc>
                <a:spcPct val="100000"/>
              </a:lnSpc>
              <a:spcBef>
                <a:spcPts val="24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}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S</a:t>
            </a:r>
            <a:r>
              <a:rPr lang="en-US" altLang="zh-CN" dirty="0"/>
              <a:t>TEP </a:t>
            </a:r>
            <a:r>
              <a:rPr lang="en-US" altLang="zh-CN" sz="4200" dirty="0"/>
              <a:t>3</a:t>
            </a:r>
            <a:r>
              <a:rPr lang="en-US" altLang="zh-CN" dirty="0"/>
              <a:t>	</a:t>
            </a:r>
            <a:r>
              <a:rPr lang="en-US" altLang="zh-CN" sz="4200" dirty="0"/>
              <a:t>B</a:t>
            </a:r>
            <a:r>
              <a:rPr lang="en-US" altLang="zh-CN" dirty="0"/>
              <a:t>OTTOM-UP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12700" lvl="0" indent="0" defTabSz="914400">
              <a:lnSpc>
                <a:spcPct val="100000"/>
              </a:lnSpc>
              <a:spcBef>
                <a:spcPts val="435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public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static void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matrixChain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(int []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p, int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[][] m,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int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[][]</a:t>
            </a:r>
            <a:r>
              <a:rPr lang="en-US" altLang="zh-CN" sz="1800" b="1" spc="-4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s)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154940" lvl="0" indent="0" defTabSz="914400">
              <a:lnSpc>
                <a:spcPct val="100000"/>
              </a:lnSpc>
              <a:spcBef>
                <a:spcPts val="335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{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299085" lvl="0" indent="0" defTabSz="914400">
              <a:lnSpc>
                <a:spcPct val="100000"/>
              </a:lnSpc>
              <a:spcBef>
                <a:spcPts val="35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int</a:t>
            </a:r>
            <a:r>
              <a:rPr lang="en-US" altLang="zh-CN" sz="1800" b="1" spc="-1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n=p.length-1;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299085" marR="1874520" lvl="0" indent="0" defTabSz="914400">
              <a:lnSpc>
                <a:spcPct val="110000"/>
              </a:lnSpc>
              <a:spcBef>
                <a:spcPts val="105"/>
              </a:spcBef>
              <a:buNone/>
            </a:pP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for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(int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 = 1;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 &lt;=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n;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++) m[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][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] =</a:t>
            </a:r>
            <a:r>
              <a:rPr lang="en-US" altLang="zh-CN" sz="1800" b="1" spc="-14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0;  </a:t>
            </a:r>
            <a:endParaRPr lang="en-US" altLang="zh-CN" sz="1800" b="1" dirty="0">
              <a:solidFill>
                <a:prstClr val="black"/>
              </a:solidFill>
              <a:cs typeface="Times New Roman" panose="02020603050405020304"/>
            </a:endParaRPr>
          </a:p>
          <a:p>
            <a:pPr marL="299085" marR="1874520" lvl="0" indent="0" defTabSz="914400">
              <a:lnSpc>
                <a:spcPct val="110000"/>
              </a:lnSpc>
              <a:spcBef>
                <a:spcPts val="105"/>
              </a:spcBef>
              <a:buNone/>
            </a:pP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for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(int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r = 2; r &lt;=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n;</a:t>
            </a:r>
            <a:r>
              <a:rPr lang="en-US" altLang="zh-CN" sz="1800" b="1" spc="-14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r++)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586740" marR="2160270" lvl="0" indent="-144145" defTabSz="914400">
              <a:lnSpc>
                <a:spcPct val="115000"/>
              </a:lnSpc>
              <a:spcBef>
                <a:spcPts val="140"/>
              </a:spcBef>
              <a:buNone/>
            </a:pP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for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(int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 = 1;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 &lt;=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n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-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r+1;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++)</a:t>
            </a:r>
            <a:r>
              <a:rPr lang="en-US" altLang="zh-CN" sz="1800" b="1" spc="-114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{  </a:t>
            </a:r>
            <a:endParaRPr lang="en-US" altLang="zh-CN" sz="1800" b="1" spc="-5" dirty="0">
              <a:solidFill>
                <a:prstClr val="black"/>
              </a:solidFill>
              <a:cs typeface="Times New Roman" panose="02020603050405020304"/>
            </a:endParaRPr>
          </a:p>
          <a:p>
            <a:pPr marL="586740" marR="2160270" lvl="0" indent="-144145" defTabSz="914400">
              <a:lnSpc>
                <a:spcPct val="115000"/>
              </a:lnSpc>
              <a:spcBef>
                <a:spcPts val="14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	int</a:t>
            </a:r>
            <a:r>
              <a:rPr lang="en-US" altLang="zh-CN" sz="1800" b="1" spc="-15" dirty="0">
                <a:solidFill>
                  <a:prstClr val="black"/>
                </a:solidFill>
                <a:cs typeface="Times New Roman" panose="02020603050405020304"/>
              </a:rPr>
              <a:t> j=i+r-1;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586740" marR="1617345" lvl="0" indent="0" defTabSz="914400">
              <a:lnSpc>
                <a:spcPct val="110000"/>
              </a:lnSpc>
              <a:spcBef>
                <a:spcPts val="12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cs typeface="Times New Roman" panose="02020603050405020304"/>
              </a:rPr>
              <a:t>m[</a:t>
            </a:r>
            <a:r>
              <a:rPr lang="en-US" altLang="zh-CN" sz="1800" b="1" dirty="0" err="1">
                <a:solidFill>
                  <a:srgbClr val="FF0000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  <a:cs typeface="Times New Roman" panose="02020603050405020304"/>
              </a:rPr>
              <a:t>][j]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= m[i+1][j]+</a:t>
            </a:r>
            <a:r>
              <a:rPr lang="en-US" altLang="zh-CN" sz="1800" b="1" spc="-1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p[i-1]*p[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]*p[j];  </a:t>
            </a:r>
            <a:endParaRPr lang="en-US" altLang="zh-CN" sz="1800" b="1" dirty="0">
              <a:solidFill>
                <a:prstClr val="black"/>
              </a:solidFill>
              <a:cs typeface="Times New Roman" panose="02020603050405020304"/>
            </a:endParaRPr>
          </a:p>
          <a:p>
            <a:pPr marL="586740" marR="1617345" lvl="0" indent="0" defTabSz="914400">
              <a:lnSpc>
                <a:spcPct val="110000"/>
              </a:lnSpc>
              <a:spcBef>
                <a:spcPts val="12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s[</a:t>
            </a:r>
            <a:r>
              <a:rPr lang="en-US" altLang="zh-CN" sz="1800" b="1" spc="-5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][j]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=</a:t>
            </a:r>
            <a:r>
              <a:rPr lang="en-US" altLang="zh-CN" sz="1800" b="1" spc="-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;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586740" lvl="0" indent="0" defTabSz="914400">
              <a:lnSpc>
                <a:spcPct val="100000"/>
              </a:lnSpc>
              <a:spcBef>
                <a:spcPts val="450"/>
              </a:spcBef>
              <a:buNone/>
            </a:pP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for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(int k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=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i+1; k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&lt; j; k++)</a:t>
            </a:r>
            <a:r>
              <a:rPr lang="en-US" altLang="zh-CN" sz="1800" b="1" spc="-6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{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729615" marR="594360" lvl="0" indent="0" defTabSz="914400">
              <a:lnSpc>
                <a:spcPct val="110000"/>
              </a:lnSpc>
              <a:spcBef>
                <a:spcPts val="12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int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t = m[</a:t>
            </a:r>
            <a:r>
              <a:rPr lang="en-US" altLang="zh-CN" sz="1800" b="1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][k] + m[k+1][j] +</a:t>
            </a:r>
            <a:r>
              <a:rPr lang="en-US" altLang="zh-CN" sz="1800" b="1" spc="-12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p[i-1]*p[k]*p[j];  </a:t>
            </a:r>
            <a:endParaRPr lang="en-US" altLang="zh-CN" sz="1800" b="1" dirty="0">
              <a:solidFill>
                <a:prstClr val="black"/>
              </a:solidFill>
              <a:cs typeface="Times New Roman" panose="02020603050405020304"/>
            </a:endParaRPr>
          </a:p>
          <a:p>
            <a:pPr marL="729615" marR="594360" lvl="0" indent="0" defTabSz="914400">
              <a:lnSpc>
                <a:spcPct val="110000"/>
              </a:lnSpc>
              <a:spcBef>
                <a:spcPts val="120"/>
              </a:spcBef>
              <a:buNone/>
            </a:pP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if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(t </a:t>
            </a:r>
            <a:r>
              <a:rPr lang="en-US" altLang="zh-CN" sz="1800" b="1" dirty="0">
                <a:solidFill>
                  <a:prstClr val="black"/>
                </a:solidFill>
                <a:cs typeface="Times New Roman" panose="02020603050405020304"/>
              </a:rPr>
              <a:t>&lt;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m[</a:t>
            </a:r>
            <a:r>
              <a:rPr lang="en-US" altLang="zh-CN" sz="1800" b="1" spc="-5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][j])</a:t>
            </a:r>
            <a:r>
              <a:rPr lang="en-US" altLang="zh-CN" sz="1800" b="1" spc="-1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{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825500" lvl="0" indent="0" defTabSz="914400">
              <a:lnSpc>
                <a:spcPct val="100000"/>
              </a:lnSpc>
              <a:spcBef>
                <a:spcPts val="455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cs typeface="Times New Roman" panose="02020603050405020304"/>
              </a:rPr>
              <a:t>m[</a:t>
            </a:r>
            <a:r>
              <a:rPr lang="en-US" altLang="zh-CN" sz="1800" b="1" dirty="0" err="1">
                <a:solidFill>
                  <a:srgbClr val="FF0000"/>
                </a:solidFill>
                <a:cs typeface="Times New Roman" panose="02020603050405020304"/>
              </a:rPr>
              <a:t>i</a:t>
            </a:r>
            <a:r>
              <a:rPr lang="en-US" altLang="zh-CN" sz="1800" b="1" dirty="0">
                <a:solidFill>
                  <a:srgbClr val="FF0000"/>
                </a:solidFill>
                <a:cs typeface="Times New Roman" panose="02020603050405020304"/>
              </a:rPr>
              <a:t>][j] =</a:t>
            </a:r>
            <a:r>
              <a:rPr lang="en-US" altLang="zh-CN" sz="1800" b="1" spc="-1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cs typeface="Times New Roman" panose="02020603050405020304"/>
              </a:rPr>
              <a:t>t;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825500" lvl="0" indent="0" defTabSz="914400">
              <a:lnSpc>
                <a:spcPct val="100000"/>
              </a:lnSpc>
              <a:spcBef>
                <a:spcPts val="215"/>
              </a:spcBef>
              <a:buNone/>
            </a:pP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s[</a:t>
            </a:r>
            <a:r>
              <a:rPr lang="en-US" altLang="zh-CN" sz="1800" b="1" spc="-5" dirty="0" err="1">
                <a:solidFill>
                  <a:srgbClr val="FF0000"/>
                </a:solidFill>
                <a:cs typeface="Times New Roman" panose="02020603050405020304"/>
              </a:rPr>
              <a:t>i</a:t>
            </a:r>
            <a:r>
              <a:rPr lang="en-US" altLang="zh-CN" sz="1800" b="1" spc="-5" dirty="0">
                <a:solidFill>
                  <a:srgbClr val="FF0000"/>
                </a:solidFill>
                <a:cs typeface="Times New Roman" panose="02020603050405020304"/>
              </a:rPr>
              <a:t>][j]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=</a:t>
            </a:r>
            <a:r>
              <a:rPr lang="en-US" altLang="zh-CN" sz="1800" b="1" spc="-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k;}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734060" lvl="0" indent="0" defTabSz="914400">
              <a:lnSpc>
                <a:spcPct val="100000"/>
              </a:lnSpc>
              <a:spcBef>
                <a:spcPts val="45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}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589280" lvl="0" indent="0" defTabSz="914400">
              <a:lnSpc>
                <a:spcPct val="100000"/>
              </a:lnSpc>
              <a:spcBef>
                <a:spcPts val="22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}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154940" lvl="0" indent="0" defTabSz="914400">
              <a:lnSpc>
                <a:spcPct val="100000"/>
              </a:lnSpc>
              <a:spcBef>
                <a:spcPts val="240"/>
              </a:spcBef>
              <a:buNone/>
            </a:pPr>
            <a:r>
              <a:rPr lang="en-US" altLang="zh-CN" sz="1800" b="1" spc="-5" dirty="0">
                <a:solidFill>
                  <a:prstClr val="black"/>
                </a:solidFill>
                <a:cs typeface="Times New Roman" panose="02020603050405020304"/>
              </a:rPr>
              <a:t>}</a:t>
            </a:r>
            <a:endParaRPr lang="zh-CN" altLang="en-US" dirty="0"/>
          </a:p>
        </p:txBody>
      </p:sp>
      <p:sp>
        <p:nvSpPr>
          <p:cNvPr id="6" name="矩形: 圆角 5"/>
          <p:cNvSpPr/>
          <p:nvPr/>
        </p:nvSpPr>
        <p:spPr>
          <a:xfrm>
            <a:off x="4474723" y="2247088"/>
            <a:ext cx="5419085" cy="1731523"/>
          </a:xfrm>
          <a:prstGeom prst="roundRect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300" b="1" dirty="0">
                <a:solidFill>
                  <a:schemeClr val="tx1"/>
                </a:solidFill>
              </a:rPr>
              <a:t>Complexity:</a:t>
            </a:r>
            <a:endParaRPr lang="en-US" altLang="zh-CN" sz="2300" b="1" dirty="0">
              <a:solidFill>
                <a:schemeClr val="tx1"/>
              </a:solidFill>
            </a:endParaRPr>
          </a:p>
          <a:p>
            <a:pPr lvl="1"/>
            <a:r>
              <a:rPr lang="en-US" altLang="zh-CN" sz="2300" dirty="0">
                <a:solidFill>
                  <a:schemeClr val="tx1"/>
                </a:solidFill>
              </a:rPr>
              <a:t>It is based on the ternary recurrence of </a:t>
            </a:r>
            <a:r>
              <a:rPr lang="en-US" altLang="zh-CN" sz="2300" b="1" i="1" dirty="0">
                <a:solidFill>
                  <a:schemeClr val="tx1"/>
                </a:solidFill>
              </a:rPr>
              <a:t>r, </a:t>
            </a:r>
            <a:r>
              <a:rPr lang="en-US" altLang="zh-CN" sz="2300" b="1" i="1" dirty="0" err="1">
                <a:solidFill>
                  <a:schemeClr val="tx1"/>
                </a:solidFill>
              </a:rPr>
              <a:t>i</a:t>
            </a:r>
            <a:r>
              <a:rPr lang="en-US" altLang="zh-CN" sz="2300" b="1" i="1" dirty="0">
                <a:solidFill>
                  <a:schemeClr val="tx1"/>
                </a:solidFill>
              </a:rPr>
              <a:t>, k</a:t>
            </a:r>
            <a:r>
              <a:rPr lang="en-US" altLang="zh-CN" sz="2300" dirty="0">
                <a:solidFill>
                  <a:schemeClr val="tx1"/>
                </a:solidFill>
              </a:rPr>
              <a:t>. So the time complexity is </a:t>
            </a:r>
            <a:r>
              <a:rPr lang="en-US" altLang="zh-CN" sz="2300" b="1" i="1" dirty="0">
                <a:solidFill>
                  <a:schemeClr val="tx1"/>
                </a:solidFill>
              </a:rPr>
              <a:t>O(n</a:t>
            </a:r>
            <a:r>
              <a:rPr lang="en-US" altLang="zh-CN" sz="2300" b="1" i="1" baseline="30000" dirty="0">
                <a:solidFill>
                  <a:schemeClr val="tx1"/>
                </a:solidFill>
              </a:rPr>
              <a:t>3</a:t>
            </a:r>
            <a:r>
              <a:rPr lang="en-US" altLang="zh-CN" sz="2300" b="1" i="1" dirty="0">
                <a:solidFill>
                  <a:schemeClr val="tx1"/>
                </a:solidFill>
              </a:rPr>
              <a:t>) </a:t>
            </a:r>
            <a:r>
              <a:rPr lang="en-US" altLang="zh-CN" sz="2300" dirty="0">
                <a:solidFill>
                  <a:schemeClr val="tx1"/>
                </a:solidFill>
              </a:rPr>
              <a:t>while the space complexity is </a:t>
            </a:r>
            <a:r>
              <a:rPr lang="en-US" altLang="zh-CN" sz="2300" b="1" i="1" dirty="0">
                <a:solidFill>
                  <a:schemeClr val="tx1"/>
                </a:solidFill>
              </a:rPr>
              <a:t>O(n</a:t>
            </a:r>
            <a:r>
              <a:rPr lang="en-US" altLang="zh-CN" sz="2300" b="1" i="1" baseline="30000" dirty="0">
                <a:solidFill>
                  <a:schemeClr val="tx1"/>
                </a:solidFill>
              </a:rPr>
              <a:t>2</a:t>
            </a:r>
            <a:r>
              <a:rPr lang="en-US" altLang="zh-CN" sz="2300" b="1" i="1" dirty="0">
                <a:solidFill>
                  <a:schemeClr val="tx1"/>
                </a:solidFill>
              </a:rPr>
              <a:t>)</a:t>
            </a:r>
            <a:r>
              <a:rPr lang="en-US" altLang="zh-CN" sz="2300" dirty="0">
                <a:solidFill>
                  <a:schemeClr val="tx1"/>
                </a:solidFill>
              </a:rPr>
              <a:t>.</a:t>
            </a:r>
            <a:endParaRPr lang="zh-CN" altLang="en-US" sz="23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S</a:t>
            </a:r>
            <a:r>
              <a:rPr lang="en-US" altLang="zh-CN" dirty="0"/>
              <a:t>TEP </a:t>
            </a:r>
            <a:r>
              <a:rPr lang="en-US" altLang="zh-CN" sz="4200" dirty="0"/>
              <a:t>4</a:t>
            </a:r>
            <a:r>
              <a:rPr lang="en-US" altLang="zh-CN" dirty="0"/>
              <a:t> </a:t>
            </a:r>
            <a:r>
              <a:rPr lang="en-US" altLang="zh-CN" sz="4200" dirty="0"/>
              <a:t>C</a:t>
            </a:r>
            <a:r>
              <a:rPr lang="en-US" altLang="zh-CN" dirty="0"/>
              <a:t>ONSTRUCTING</a:t>
            </a:r>
            <a:endParaRPr lang="zh-CN" altLang="en-US" dirty="0"/>
          </a:p>
        </p:txBody>
      </p:sp>
      <p:sp>
        <p:nvSpPr>
          <p:cNvPr id="7" name="object 4"/>
          <p:cNvSpPr/>
          <p:nvPr/>
        </p:nvSpPr>
        <p:spPr>
          <a:xfrm>
            <a:off x="1850247" y="1634062"/>
            <a:ext cx="6928484" cy="4420109"/>
          </a:xfrm>
          <a:prstGeom prst="rect">
            <a:avLst/>
          </a:prstGeom>
          <a:blipFill>
            <a:blip r:embed="rId1" cstate="print"/>
            <a:stretch>
              <a:fillRect l="-7328" r="-17290" b="-16366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E</a:t>
            </a:r>
            <a:r>
              <a:rPr lang="en-US" altLang="zh-CN" dirty="0"/>
              <a:t>XAMPLE</a:t>
            </a:r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548648" y="1742324"/>
          <a:ext cx="5233482" cy="1011676"/>
        </p:xfrm>
        <a:graphic>
          <a:graphicData uri="http://schemas.openxmlformats.org/drawingml/2006/table">
            <a:tbl>
              <a:tblPr/>
              <a:tblGrid>
                <a:gridCol w="872247"/>
                <a:gridCol w="872247"/>
                <a:gridCol w="872247"/>
                <a:gridCol w="872247"/>
                <a:gridCol w="872247"/>
                <a:gridCol w="872247"/>
              </a:tblGrid>
              <a:tr h="5058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A1</a:t>
                      </a:r>
                      <a:endParaRPr lang="zh-CN" altLang="en-US" sz="18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A2</a:t>
                      </a:r>
                      <a:endParaRPr lang="zh-CN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A3</a:t>
                      </a:r>
                      <a:endParaRPr lang="zh-CN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A4</a:t>
                      </a:r>
                      <a:endParaRPr lang="zh-CN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A5</a:t>
                      </a:r>
                      <a:endParaRPr lang="zh-CN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A6</a:t>
                      </a:r>
                      <a:endParaRPr lang="zh-CN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058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30</a:t>
                      </a:r>
                      <a:r>
                        <a:rPr lang="en-US" altLang="zh-CN" sz="2000" b="1" dirty="0">
                          <a:latin typeface="Noto Sans CJK JP Black"/>
                          <a:cs typeface="Noto Sans CJK JP Black"/>
                        </a:rPr>
                        <a:t>×</a:t>
                      </a:r>
                      <a:r>
                        <a:rPr lang="en-US" altLang="zh-CN" sz="2000" b="1" dirty="0">
                          <a:latin typeface="+mn-lt"/>
                          <a:cs typeface="Noto Sans CJK JP Black"/>
                        </a:rPr>
                        <a:t>35</a:t>
                      </a:r>
                      <a:endParaRPr lang="zh-CN" altLang="en-US" sz="1800" b="1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35</a:t>
                      </a:r>
                      <a:r>
                        <a:rPr lang="en-US" altLang="zh-CN" sz="1800" b="1" dirty="0">
                          <a:latin typeface="Noto Sans CJK JP Black"/>
                          <a:cs typeface="Noto Sans CJK JP Black"/>
                        </a:rPr>
                        <a:t>×</a:t>
                      </a:r>
                      <a:r>
                        <a:rPr lang="en-US" altLang="zh-CN" sz="1800" b="1" dirty="0"/>
                        <a:t>15</a:t>
                      </a:r>
                      <a:endParaRPr lang="zh-CN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15</a:t>
                      </a:r>
                      <a:r>
                        <a:rPr lang="en-US" altLang="zh-CN" sz="1800" b="1" dirty="0">
                          <a:latin typeface="Noto Sans CJK JP Black"/>
                          <a:cs typeface="Noto Sans CJK JP Black"/>
                        </a:rPr>
                        <a:t>×</a:t>
                      </a:r>
                      <a:r>
                        <a:rPr lang="en-US" altLang="zh-CN" sz="1800" b="1" dirty="0"/>
                        <a:t>5</a:t>
                      </a:r>
                      <a:endParaRPr lang="zh-CN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5</a:t>
                      </a:r>
                      <a:r>
                        <a:rPr lang="en-US" altLang="zh-CN" sz="1800" b="1" dirty="0">
                          <a:latin typeface="Noto Sans CJK JP Black"/>
                          <a:cs typeface="Noto Sans CJK JP Black"/>
                        </a:rPr>
                        <a:t>×</a:t>
                      </a:r>
                      <a:r>
                        <a:rPr lang="en-US" altLang="zh-CN" sz="1800" b="1" dirty="0"/>
                        <a:t>10</a:t>
                      </a:r>
                      <a:endParaRPr lang="zh-CN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10</a:t>
                      </a:r>
                      <a:r>
                        <a:rPr lang="en-US" altLang="zh-CN" sz="1800" b="1" dirty="0">
                          <a:latin typeface="Noto Sans CJK JP Black"/>
                          <a:cs typeface="Noto Sans CJK JP Black"/>
                        </a:rPr>
                        <a:t>×</a:t>
                      </a:r>
                      <a:r>
                        <a:rPr lang="en-US" altLang="zh-CN" sz="1800" b="1" dirty="0"/>
                        <a:t>20</a:t>
                      </a:r>
                      <a:endParaRPr lang="zh-CN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/>
                        <a:t>20</a:t>
                      </a:r>
                      <a:r>
                        <a:rPr lang="en-US" altLang="zh-CN" sz="1800" b="1" dirty="0">
                          <a:latin typeface="Noto Sans CJK JP Black"/>
                          <a:cs typeface="Noto Sans CJK JP Black"/>
                        </a:rPr>
                        <a:t>×</a:t>
                      </a:r>
                      <a:r>
                        <a:rPr lang="en-US" altLang="zh-CN" sz="1800" b="1" dirty="0"/>
                        <a:t>25</a:t>
                      </a:r>
                      <a:endParaRPr lang="zh-CN" altLang="en-US" sz="18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object 10"/>
          <p:cNvSpPr/>
          <p:nvPr/>
        </p:nvSpPr>
        <p:spPr>
          <a:xfrm>
            <a:off x="1435043" y="2902446"/>
            <a:ext cx="7460691" cy="2260018"/>
          </a:xfrm>
          <a:prstGeom prst="rect">
            <a:avLst/>
          </a:prstGeom>
          <a:blipFill>
            <a:blip r:embed="rId1" cstate="print"/>
            <a:stretch>
              <a:fillRect l="-11043" t="-5693" r="-19467" b="-22632"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6" name="组合 15"/>
          <p:cNvGrpSpPr/>
          <p:nvPr/>
        </p:nvGrpSpPr>
        <p:grpSpPr>
          <a:xfrm>
            <a:off x="1938179" y="5622596"/>
            <a:ext cx="6963504" cy="923971"/>
            <a:chOff x="2440051" y="5263083"/>
            <a:chExt cx="6963504" cy="923971"/>
          </a:xfrm>
        </p:grpSpPr>
        <p:sp>
          <p:nvSpPr>
            <p:cNvPr id="10" name="object 14"/>
            <p:cNvSpPr txBox="1"/>
            <p:nvPr/>
          </p:nvSpPr>
          <p:spPr>
            <a:xfrm>
              <a:off x="2440051" y="5263083"/>
              <a:ext cx="6963504" cy="923971"/>
            </a:xfrm>
            <a:prstGeom prst="rect">
              <a:avLst/>
            </a:prstGeom>
          </p:spPr>
          <p:txBody>
            <a:bodyPr vert="horz" wrap="square" lIns="0" tIns="69215" rIns="0" bIns="0" rtlCol="0">
              <a:spAutoFit/>
            </a:bodyPr>
            <a:lstStyle/>
            <a:p>
              <a:pPr marL="1169035">
                <a:spcBef>
                  <a:spcPts val="545"/>
                </a:spcBef>
              </a:pPr>
              <a:r>
                <a:rPr lang="en-US" sz="1600" i="1" spc="-10" dirty="0">
                  <a:latin typeface="Times New Roman" panose="02020603050405020304"/>
                  <a:cs typeface="Times New Roman" panose="02020603050405020304"/>
                </a:rPr>
                <a:t>   </a:t>
              </a:r>
              <a:r>
                <a:rPr sz="1600" i="1" spc="-10" dirty="0"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1600" spc="-10" dirty="0">
                  <a:latin typeface="Times New Roman" panose="02020603050405020304"/>
                  <a:cs typeface="Times New Roman" panose="02020603050405020304"/>
                </a:rPr>
                <a:t>[2][2]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600" i="1" spc="-10" dirty="0"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1600" spc="-10" dirty="0">
                  <a:latin typeface="Times New Roman" panose="02020603050405020304"/>
                  <a:cs typeface="Times New Roman" panose="02020603050405020304"/>
                </a:rPr>
                <a:t>[3][5]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600" i="1" spc="-5" dirty="0"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1000" spc="-5" dirty="0">
                  <a:latin typeface="Times New Roman" panose="02020603050405020304"/>
                  <a:cs typeface="Times New Roman" panose="02020603050405020304"/>
                </a:rPr>
                <a:t>1 </a:t>
              </a:r>
              <a:r>
                <a:rPr sz="1600" i="1" spc="-5" dirty="0"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1000" spc="-5" dirty="0">
                  <a:latin typeface="Times New Roman" panose="02020603050405020304"/>
                  <a:cs typeface="Times New Roman" panose="02020603050405020304"/>
                </a:rPr>
                <a:t>2 </a:t>
              </a:r>
              <a:r>
                <a:rPr sz="1600" i="1" spc="-5" dirty="0"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1000" spc="-5" dirty="0">
                  <a:latin typeface="Times New Roman" panose="02020603050405020304"/>
                  <a:cs typeface="Times New Roman" panose="02020603050405020304"/>
                </a:rPr>
                <a:t>5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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0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2500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35 </a:t>
              </a:r>
              <a:r>
                <a:rPr sz="1600" spc="-5" dirty="0">
                  <a:latin typeface="Noto Sans CJK JP Black"/>
                  <a:cs typeface="Noto Sans CJK JP Black"/>
                </a:rPr>
                <a:t>× 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15 </a:t>
              </a:r>
              <a:r>
                <a:rPr sz="1600" spc="-5" dirty="0">
                  <a:latin typeface="Noto Sans CJK JP Black"/>
                  <a:cs typeface="Noto Sans CJK JP Black"/>
                </a:rPr>
                <a:t>× 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20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</a:t>
              </a:r>
              <a:r>
                <a:rPr sz="1600" spc="16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13000</a:t>
              </a:r>
              <a:endParaRPr sz="1600" dirty="0">
                <a:latin typeface="Times New Roman" panose="02020603050405020304"/>
                <a:cs typeface="Times New Roman" panose="02020603050405020304"/>
              </a:endParaRPr>
            </a:p>
            <a:p>
              <a:pPr marL="12700">
                <a:spcBef>
                  <a:spcPts val="440"/>
                </a:spcBef>
                <a:tabLst>
                  <a:tab pos="1148715" algn="l"/>
                </a:tabLst>
              </a:pPr>
              <a:r>
                <a:rPr sz="1600" i="1" spc="-10" dirty="0"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1600" spc="-10" dirty="0">
                  <a:latin typeface="Times New Roman" panose="02020603050405020304"/>
                  <a:cs typeface="Times New Roman" panose="02020603050405020304"/>
                </a:rPr>
                <a:t>[2][5]</a:t>
              </a:r>
              <a:r>
                <a:rPr sz="1600" spc="1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</a:t>
              </a:r>
              <a:r>
                <a:rPr sz="160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min</a:t>
              </a:r>
              <a:r>
                <a:rPr lang="en-US" sz="1600" spc="-5" dirty="0">
                  <a:latin typeface="Times New Roman" panose="02020603050405020304"/>
                  <a:cs typeface="Times New Roman" panose="02020603050405020304"/>
                </a:rPr>
                <a:t>   </a:t>
              </a:r>
              <a:r>
                <a:rPr sz="1600" i="1" spc="-10" dirty="0"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1600" spc="-10" dirty="0">
                  <a:latin typeface="Times New Roman" panose="02020603050405020304"/>
                  <a:cs typeface="Times New Roman" panose="02020603050405020304"/>
                </a:rPr>
                <a:t>[2][3]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600" i="1" spc="-10" dirty="0"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1600" spc="-10" dirty="0">
                  <a:latin typeface="Times New Roman" panose="02020603050405020304"/>
                  <a:cs typeface="Times New Roman" panose="02020603050405020304"/>
                </a:rPr>
                <a:t>[4][5]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600" i="1" spc="-5" dirty="0"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1000" spc="-5" dirty="0">
                  <a:latin typeface="Times New Roman" panose="02020603050405020304"/>
                  <a:cs typeface="Times New Roman" panose="02020603050405020304"/>
                </a:rPr>
                <a:t>1 </a:t>
              </a:r>
              <a:r>
                <a:rPr sz="1600" i="1" spc="-5" dirty="0"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1000" spc="-5" dirty="0">
                  <a:latin typeface="Times New Roman" panose="02020603050405020304"/>
                  <a:cs typeface="Times New Roman" panose="02020603050405020304"/>
                </a:rPr>
                <a:t>3 </a:t>
              </a:r>
              <a:r>
                <a:rPr sz="1600" i="1" spc="-5" dirty="0"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1000" spc="-5" dirty="0">
                  <a:latin typeface="Times New Roman" panose="02020603050405020304"/>
                  <a:cs typeface="Times New Roman" panose="02020603050405020304"/>
                </a:rPr>
                <a:t>5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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2625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1000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35 </a:t>
              </a:r>
              <a:r>
                <a:rPr sz="1600" spc="-5" dirty="0">
                  <a:latin typeface="Noto Sans CJK JP Black"/>
                  <a:cs typeface="Noto Sans CJK JP Black"/>
                </a:rPr>
                <a:t>× 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5 </a:t>
              </a:r>
              <a:r>
                <a:rPr sz="1600" spc="-5" dirty="0">
                  <a:latin typeface="Noto Sans CJK JP Black"/>
                  <a:cs typeface="Noto Sans CJK JP Black"/>
                </a:rPr>
                <a:t>× 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20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</a:t>
              </a:r>
              <a:r>
                <a:rPr sz="1600" spc="19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7125</a:t>
              </a:r>
              <a:endParaRPr sz="1600" dirty="0">
                <a:latin typeface="Times New Roman" panose="02020603050405020304"/>
                <a:cs typeface="Times New Roman" panose="02020603050405020304"/>
              </a:endParaRPr>
            </a:p>
            <a:p>
              <a:pPr marL="1169035">
                <a:spcBef>
                  <a:spcPts val="450"/>
                </a:spcBef>
              </a:pPr>
              <a:r>
                <a:rPr lang="en-US" sz="1600" i="1" spc="-10" dirty="0">
                  <a:latin typeface="Times New Roman" panose="02020603050405020304"/>
                  <a:cs typeface="Times New Roman" panose="02020603050405020304"/>
                </a:rPr>
                <a:t>   </a:t>
              </a:r>
              <a:r>
                <a:rPr sz="1600" i="1" spc="-10" dirty="0"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1600" spc="-10" dirty="0">
                  <a:latin typeface="Times New Roman" panose="02020603050405020304"/>
                  <a:cs typeface="Times New Roman" panose="02020603050405020304"/>
                </a:rPr>
                <a:t>[2][4]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600" i="1" spc="-10" dirty="0"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1600" spc="-10" dirty="0">
                  <a:latin typeface="Times New Roman" panose="02020603050405020304"/>
                  <a:cs typeface="Times New Roman" panose="02020603050405020304"/>
                </a:rPr>
                <a:t>[5][5]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600" i="1" spc="-5" dirty="0"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1000" spc="-5" dirty="0">
                  <a:latin typeface="Times New Roman" panose="02020603050405020304"/>
                  <a:cs typeface="Times New Roman" panose="02020603050405020304"/>
                </a:rPr>
                <a:t>1 </a:t>
              </a:r>
              <a:r>
                <a:rPr sz="1600" i="1" spc="-5" dirty="0"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1000" spc="-5" dirty="0">
                  <a:latin typeface="Times New Roman" panose="02020603050405020304"/>
                  <a:cs typeface="Times New Roman" panose="02020603050405020304"/>
                </a:rPr>
                <a:t>4 </a:t>
              </a:r>
              <a:r>
                <a:rPr sz="1600" i="1" spc="-5" dirty="0"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1000" spc="-5" dirty="0">
                  <a:latin typeface="Times New Roman" panose="02020603050405020304"/>
                  <a:cs typeface="Times New Roman" panose="02020603050405020304"/>
                </a:rPr>
                <a:t>5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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4375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0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 35 </a:t>
              </a:r>
              <a:r>
                <a:rPr sz="1600" spc="-5" dirty="0">
                  <a:latin typeface="Noto Sans CJK JP Black"/>
                  <a:cs typeface="Noto Sans CJK JP Black"/>
                </a:rPr>
                <a:t>× 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10 </a:t>
              </a:r>
              <a:r>
                <a:rPr sz="1600" spc="-5" dirty="0">
                  <a:latin typeface="Noto Sans CJK JP Black"/>
                  <a:cs typeface="Noto Sans CJK JP Black"/>
                </a:rPr>
                <a:t>× </a:t>
              </a:r>
              <a:r>
                <a:rPr sz="1600" spc="-5" dirty="0">
                  <a:latin typeface="Times New Roman" panose="02020603050405020304"/>
                  <a:cs typeface="Times New Roman" panose="02020603050405020304"/>
                </a:rPr>
                <a:t>20 </a:t>
              </a:r>
              <a:r>
                <a:rPr sz="1600" spc="-5" dirty="0">
                  <a:latin typeface="Symbol" panose="05050102010706020507"/>
                  <a:cs typeface="Symbol" panose="05050102010706020507"/>
                </a:rPr>
                <a:t></a:t>
              </a:r>
              <a:r>
                <a:rPr sz="1600" spc="18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600" spc="-15" dirty="0">
                  <a:latin typeface="Times New Roman" panose="02020603050405020304"/>
                  <a:cs typeface="Times New Roman" panose="02020603050405020304"/>
                </a:rPr>
                <a:t>11375</a:t>
              </a:r>
              <a:endParaRPr sz="1600" dirty="0">
                <a:latin typeface="Times New Roman" panose="02020603050405020304"/>
                <a:cs typeface="Times New Roman" panose="02020603050405020304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620422" y="5413993"/>
              <a:ext cx="100451" cy="680518"/>
              <a:chOff x="3202113" y="2553780"/>
              <a:chExt cx="192789" cy="1306071"/>
            </a:xfrm>
          </p:grpSpPr>
          <p:sp>
            <p:nvSpPr>
              <p:cNvPr id="14" name="object 6"/>
              <p:cNvSpPr/>
              <p:nvPr/>
            </p:nvSpPr>
            <p:spPr>
              <a:xfrm>
                <a:off x="3202113" y="2553780"/>
                <a:ext cx="192785" cy="448818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5" name="object 11"/>
              <p:cNvSpPr/>
              <p:nvPr/>
            </p:nvSpPr>
            <p:spPr>
              <a:xfrm>
                <a:off x="3202115" y="3002600"/>
                <a:ext cx="192787" cy="857251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34683" y="241992"/>
            <a:ext cx="8634215" cy="6887180"/>
            <a:chOff x="1034683" y="319815"/>
            <a:chExt cx="8634215" cy="6887180"/>
          </a:xfrm>
        </p:grpSpPr>
        <p:sp>
          <p:nvSpPr>
            <p:cNvPr id="4" name="object 2"/>
            <p:cNvSpPr/>
            <p:nvPr/>
          </p:nvSpPr>
          <p:spPr>
            <a:xfrm>
              <a:off x="1034683" y="319815"/>
              <a:ext cx="8634215" cy="171449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4"/>
            <p:cNvSpPr/>
            <p:nvPr/>
          </p:nvSpPr>
          <p:spPr>
            <a:xfrm>
              <a:off x="1034683" y="2063495"/>
              <a:ext cx="8634215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7" name="object 3"/>
          <p:cNvSpPr txBox="1"/>
          <p:nvPr/>
        </p:nvSpPr>
        <p:spPr>
          <a:xfrm>
            <a:off x="1542416" y="1071854"/>
            <a:ext cx="65716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8020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900" b="1" spc="-5" dirty="0">
                <a:solidFill>
                  <a:srgbClr val="FFFFFF"/>
                </a:solidFill>
                <a:latin typeface="Comic Sans MS" panose="030F0702030302020204"/>
                <a:cs typeface="Comic Sans MS" panose="030F0702030302020204"/>
              </a:rPr>
              <a:t>L</a:t>
            </a:r>
            <a:r>
              <a:rPr lang="en-US" sz="3100" b="1" spc="-5" dirty="0">
                <a:solidFill>
                  <a:srgbClr val="FFFFFF"/>
                </a:solidFill>
                <a:latin typeface="Comic Sans MS" panose="030F0702030302020204"/>
                <a:cs typeface="Comic Sans MS" panose="030F0702030302020204"/>
              </a:rPr>
              <a:t>ONGEST </a:t>
            </a:r>
            <a:r>
              <a:rPr lang="en-US" sz="3900" b="1" spc="-5" dirty="0">
                <a:solidFill>
                  <a:srgbClr val="FFFFFF"/>
                </a:solidFill>
                <a:latin typeface="Comic Sans MS" panose="030F0702030302020204"/>
                <a:cs typeface="Comic Sans MS" panose="030F0702030302020204"/>
              </a:rPr>
              <a:t>C</a:t>
            </a:r>
            <a:r>
              <a:rPr lang="en-US" sz="3100" b="1" spc="-5" dirty="0">
                <a:solidFill>
                  <a:srgbClr val="FFFFFF"/>
                </a:solidFill>
                <a:latin typeface="Comic Sans MS" panose="030F0702030302020204"/>
                <a:cs typeface="Comic Sans MS" panose="030F0702030302020204"/>
              </a:rPr>
              <a:t>OMMON</a:t>
            </a:r>
            <a:r>
              <a:rPr lang="en-US" sz="3100" b="1" spc="-15" dirty="0">
                <a:solidFill>
                  <a:srgbClr val="FFFFFF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lang="en-US" sz="3900" b="1" dirty="0">
                <a:solidFill>
                  <a:srgbClr val="FFFFFF"/>
                </a:solidFill>
                <a:latin typeface="Comic Sans MS" panose="030F0702030302020204"/>
                <a:cs typeface="Comic Sans MS" panose="030F0702030302020204"/>
              </a:rPr>
              <a:t>S</a:t>
            </a:r>
            <a:r>
              <a:rPr lang="en-US" sz="3100" b="1" dirty="0">
                <a:solidFill>
                  <a:srgbClr val="FFFFFF"/>
                </a:solidFill>
                <a:latin typeface="Comic Sans MS" panose="030F0702030302020204"/>
                <a:cs typeface="Comic Sans MS" panose="030F0702030302020204"/>
              </a:rPr>
              <a:t>EQUENCE</a:t>
            </a:r>
            <a:endParaRPr lang="en-US" sz="3100" dirty="0">
              <a:latin typeface="Comic Sans MS" panose="030F0702030302020204"/>
              <a:cs typeface="Comic Sans MS" panose="030F07020303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T</a:t>
            </a:r>
            <a:r>
              <a:rPr lang="en-US" altLang="zh-CN" dirty="0"/>
              <a:t>OP-DOWN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735013" y="2566179"/>
            <a:ext cx="9158287" cy="4163234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How to design algorithms and write procedure to solve F(n)?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8515" y="1380172"/>
            <a:ext cx="3662045" cy="10623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26882" y="3216635"/>
            <a:ext cx="3263265" cy="286232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>
            <a:solidFill>
              <a:schemeClr val="tx1"/>
            </a:solidFill>
          </a:ln>
        </p:spPr>
        <p:txBody>
          <a:bodyPr wrap="square" rtlCol="0" anchor="t">
            <a:spAutoFit/>
          </a:bodyPr>
          <a:lstStyle/>
          <a:p>
            <a:r>
              <a:rPr lang="zh-CN" altLang="en-US" b="1" dirty="0"/>
              <a:t>  public int fib(int n) {</a:t>
            </a:r>
            <a:endParaRPr lang="zh-CN" altLang="en-US" b="1" dirty="0"/>
          </a:p>
          <a:p>
            <a:r>
              <a:rPr lang="zh-CN" altLang="en-US" b="1" dirty="0"/>
              <a:t>        if (n &lt; 1) {</a:t>
            </a:r>
            <a:endParaRPr lang="zh-CN" altLang="en-US" b="1" dirty="0"/>
          </a:p>
          <a:p>
            <a:r>
              <a:rPr lang="zh-CN" altLang="en-US" b="1" dirty="0"/>
              <a:t>            return -1;</a:t>
            </a:r>
            <a:endParaRPr lang="zh-CN" altLang="en-US" b="1" dirty="0"/>
          </a:p>
          <a:p>
            <a:r>
              <a:rPr lang="zh-CN" altLang="en-US" b="1" dirty="0"/>
              <a:t>        }</a:t>
            </a:r>
            <a:endParaRPr lang="zh-CN" altLang="en-US" b="1" dirty="0"/>
          </a:p>
          <a:p>
            <a:r>
              <a:rPr lang="zh-CN" altLang="en-US" b="1" dirty="0"/>
              <a:t>        if (n == 1 || n == 2) {</a:t>
            </a:r>
            <a:endParaRPr lang="zh-CN" altLang="en-US" b="1" dirty="0"/>
          </a:p>
          <a:p>
            <a:r>
              <a:rPr lang="zh-CN" altLang="en-US" b="1" dirty="0"/>
              <a:t>            return 1;</a:t>
            </a:r>
            <a:endParaRPr lang="zh-CN" altLang="en-US" b="1" dirty="0"/>
          </a:p>
          <a:p>
            <a:r>
              <a:rPr lang="zh-CN" altLang="en-US" b="1" dirty="0"/>
              <a:t>        }</a:t>
            </a:r>
            <a:endParaRPr lang="zh-CN" altLang="en-US" b="1" dirty="0"/>
          </a:p>
          <a:p>
            <a:r>
              <a:rPr lang="zh-CN" altLang="en-US" b="1" dirty="0"/>
              <a:t>        return fib(n - 1) + fib(n - 2);</a:t>
            </a:r>
            <a:endParaRPr lang="zh-CN" altLang="en-US" b="1" dirty="0"/>
          </a:p>
          <a:p>
            <a:r>
              <a:rPr lang="zh-CN" altLang="en-US" b="1" dirty="0"/>
              <a:t>    }</a:t>
            </a:r>
            <a:endParaRPr lang="zh-CN" altLang="en-US" b="1" dirty="0"/>
          </a:p>
        </p:txBody>
      </p:sp>
      <p:grpSp>
        <p:nvGrpSpPr>
          <p:cNvPr id="8" name="组合 7"/>
          <p:cNvGrpSpPr/>
          <p:nvPr/>
        </p:nvGrpSpPr>
        <p:grpSpPr>
          <a:xfrm>
            <a:off x="6467633" y="3062714"/>
            <a:ext cx="1948180" cy="3407410"/>
            <a:chOff x="9026" y="4591"/>
            <a:chExt cx="3068" cy="5366"/>
          </a:xfrm>
        </p:grpSpPr>
        <p:pic>
          <p:nvPicPr>
            <p:cNvPr id="9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26" y="4591"/>
              <a:ext cx="3069" cy="526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" name="文本框 9"/>
            <p:cNvSpPr txBox="1"/>
            <p:nvPr/>
          </p:nvSpPr>
          <p:spPr>
            <a:xfrm>
              <a:off x="9328" y="8941"/>
              <a:ext cx="2767" cy="101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Can we do better ?</a:t>
              </a:r>
              <a:endParaRPr lang="en-US" altLang="zh-CN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672274" y="6470124"/>
            <a:ext cx="5348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/>
                </a:solidFill>
              </a:rPr>
              <a:t>Complexity:</a:t>
            </a:r>
            <a:r>
              <a:rPr lang="en-US" altLang="zh-CN" sz="1800" b="1" dirty="0">
                <a:solidFill>
                  <a:schemeClr val="tx1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O(2</a:t>
            </a:r>
            <a:r>
              <a:rPr lang="en-US" altLang="zh-CN" sz="1800" b="1" baseline="30000" dirty="0">
                <a:solidFill>
                  <a:srgbClr val="FF0000"/>
                </a:solidFill>
              </a:rPr>
              <a:t>n</a:t>
            </a:r>
            <a:r>
              <a:rPr lang="en-US" altLang="zh-CN" sz="1800" b="1" dirty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L</a:t>
            </a:r>
            <a:r>
              <a:rPr lang="en-US" altLang="zh-CN" dirty="0"/>
              <a:t>ONGEST </a:t>
            </a:r>
            <a:r>
              <a:rPr lang="en-US" altLang="zh-CN" sz="4200" dirty="0"/>
              <a:t>C</a:t>
            </a:r>
            <a:r>
              <a:rPr lang="en-US" altLang="zh-CN" dirty="0"/>
              <a:t>OMMON </a:t>
            </a:r>
            <a:r>
              <a:rPr lang="en-US" altLang="zh-CN" sz="4200" dirty="0"/>
              <a:t>S</a:t>
            </a:r>
            <a:r>
              <a:rPr lang="en-US" altLang="zh-CN" dirty="0"/>
              <a:t>USEQUENCE (LCS)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662940" lvl="0" indent="-391160" defTabSz="914400">
              <a:lnSpc>
                <a:spcPct val="100000"/>
              </a:lnSpc>
              <a:spcBef>
                <a:spcPts val="2185"/>
              </a:spcBef>
              <a:buFont typeface="Wingdings" panose="05000000000000000000"/>
              <a:buChar char=""/>
              <a:tabLst>
                <a:tab pos="663575" algn="l"/>
              </a:tabLst>
            </a:pP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Definition</a:t>
            </a:r>
            <a:endParaRPr lang="en-US" altLang="zh-CN" dirty="0">
              <a:solidFill>
                <a:prstClr val="black"/>
              </a:solidFill>
              <a:cs typeface="Times New Roman" panose="02020603050405020304"/>
            </a:endParaRPr>
          </a:p>
          <a:p>
            <a:pPr marL="662940" lvl="0" indent="-391160" defTabSz="914400">
              <a:lnSpc>
                <a:spcPct val="100000"/>
              </a:lnSpc>
              <a:spcBef>
                <a:spcPts val="725"/>
              </a:spcBef>
              <a:buFont typeface="Wingdings" panose="05000000000000000000"/>
              <a:buChar char=""/>
              <a:tabLst>
                <a:tab pos="663575" algn="l"/>
              </a:tabLst>
            </a:pP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Characterizing</a:t>
            </a:r>
            <a:r>
              <a:rPr lang="en-US" altLang="zh-CN" spc="-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LCS</a:t>
            </a:r>
            <a:endParaRPr lang="en-US" altLang="zh-CN" dirty="0">
              <a:solidFill>
                <a:prstClr val="black"/>
              </a:solidFill>
              <a:cs typeface="Times New Roman" panose="02020603050405020304"/>
            </a:endParaRPr>
          </a:p>
          <a:p>
            <a:pPr marL="662940" lvl="0" indent="-391160" defTabSz="914400">
              <a:lnSpc>
                <a:spcPct val="100000"/>
              </a:lnSpc>
              <a:spcBef>
                <a:spcPts val="230"/>
              </a:spcBef>
              <a:buFont typeface="Wingdings" panose="05000000000000000000"/>
              <a:buChar char=""/>
              <a:tabLst>
                <a:tab pos="663575" algn="l"/>
              </a:tabLst>
            </a:pP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Recursive</a:t>
            </a:r>
            <a:r>
              <a:rPr lang="en-US" altLang="zh-CN" spc="-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solution</a:t>
            </a:r>
            <a:endParaRPr lang="en-US" altLang="zh-CN" dirty="0">
              <a:solidFill>
                <a:prstClr val="black"/>
              </a:solidFill>
              <a:cs typeface="Times New Roman" panose="02020603050405020304"/>
            </a:endParaRPr>
          </a:p>
          <a:p>
            <a:pPr marL="665480" marR="15875" lvl="0" indent="-393700" defTabSz="914400">
              <a:lnSpc>
                <a:spcPts val="3700"/>
              </a:lnSpc>
              <a:spcBef>
                <a:spcPts val="1340"/>
              </a:spcBef>
              <a:buFont typeface="Wingdings" panose="05000000000000000000"/>
              <a:buChar char=""/>
              <a:tabLst>
                <a:tab pos="663575" algn="l"/>
              </a:tabLst>
            </a:pP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Bottom-up to computing the length</a:t>
            </a:r>
            <a:r>
              <a:rPr lang="en-US" altLang="zh-CN" spc="-15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of  LCS</a:t>
            </a:r>
            <a:endParaRPr lang="en-US" altLang="zh-CN" dirty="0">
              <a:solidFill>
                <a:prstClr val="black"/>
              </a:solidFill>
              <a:cs typeface="Times New Roman" panose="02020603050405020304"/>
            </a:endParaRPr>
          </a:p>
          <a:p>
            <a:pPr marL="662940" lvl="0" indent="-391160" defTabSz="914400">
              <a:lnSpc>
                <a:spcPct val="100000"/>
              </a:lnSpc>
              <a:spcBef>
                <a:spcPts val="740"/>
              </a:spcBef>
              <a:buFont typeface="Wingdings" panose="05000000000000000000"/>
              <a:buChar char=""/>
              <a:tabLst>
                <a:tab pos="663575" algn="l"/>
              </a:tabLst>
            </a:pP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Construct Optimal</a:t>
            </a:r>
            <a:r>
              <a:rPr lang="en-US" altLang="zh-CN" spc="-3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solution</a:t>
            </a:r>
            <a:endParaRPr lang="en-US" altLang="zh-CN" dirty="0">
              <a:solidFill>
                <a:prstClr val="black"/>
              </a:solidFill>
              <a:cs typeface="Times New Roman" panose="02020603050405020304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D</a:t>
            </a:r>
            <a:r>
              <a:rPr lang="en-US" altLang="zh-CN" dirty="0"/>
              <a:t>EFINITION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735012" y="1911350"/>
            <a:ext cx="8477081" cy="4818063"/>
          </a:xfrm>
        </p:spPr>
        <p:txBody>
          <a:bodyPr>
            <a:normAutofit fontScale="62500" lnSpcReduction="20000"/>
          </a:bodyPr>
          <a:lstStyle/>
          <a:p>
            <a:pPr marL="55880" lvl="0" indent="0" defTabSz="914400">
              <a:lnSpc>
                <a:spcPct val="100000"/>
              </a:lnSpc>
              <a:spcBef>
                <a:spcPts val="625"/>
              </a:spcBef>
              <a:buNone/>
            </a:pPr>
            <a:r>
              <a:rPr lang="en-US" altLang="zh-CN" sz="3600" spc="-5" dirty="0">
                <a:solidFill>
                  <a:srgbClr val="0000CD"/>
                </a:solidFill>
                <a:cs typeface="Times New Roman" panose="02020603050405020304"/>
              </a:rPr>
              <a:t>Subsequence</a:t>
            </a:r>
            <a:endParaRPr lang="en-US" altLang="zh-CN" sz="3600" dirty="0">
              <a:solidFill>
                <a:prstClr val="black"/>
              </a:solidFill>
              <a:cs typeface="Times New Roman" panose="02020603050405020304"/>
            </a:endParaRPr>
          </a:p>
          <a:p>
            <a:pPr marL="64770" lvl="0" indent="0" defTabSz="914400">
              <a:lnSpc>
                <a:spcPct val="100000"/>
              </a:lnSpc>
              <a:spcBef>
                <a:spcPts val="495"/>
              </a:spcBef>
              <a:buNone/>
            </a:pPr>
            <a:r>
              <a:rPr lang="en-US" altLang="zh-CN" sz="3200" b="1" spc="-10" dirty="0">
                <a:solidFill>
                  <a:prstClr val="black"/>
                </a:solidFill>
                <a:cs typeface="Times New Roman" panose="02020603050405020304"/>
              </a:rPr>
              <a:t>Definition:</a:t>
            </a:r>
            <a:endParaRPr lang="en-US" altLang="zh-CN" sz="3200" dirty="0">
              <a:solidFill>
                <a:prstClr val="black"/>
              </a:solidFill>
              <a:cs typeface="Times New Roman" panose="02020603050405020304"/>
            </a:endParaRPr>
          </a:p>
          <a:p>
            <a:pPr marL="53975" lvl="0" indent="0" defTabSz="914400">
              <a:lnSpc>
                <a:spcPct val="100000"/>
              </a:lnSpc>
              <a:spcBef>
                <a:spcPts val="505"/>
              </a:spcBef>
              <a:buNone/>
            </a:pP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A sequence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Z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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z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1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z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2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,..., </a:t>
            </a:r>
            <a:r>
              <a:rPr lang="en-US" altLang="zh-CN" sz="3200" i="1" spc="-5" dirty="0" err="1">
                <a:solidFill>
                  <a:prstClr val="black"/>
                </a:solidFill>
                <a:cs typeface="Times New Roman" panose="02020603050405020304"/>
              </a:rPr>
              <a:t>z</a:t>
            </a:r>
            <a:r>
              <a:rPr lang="en-US" altLang="zh-CN" sz="1800" i="1" spc="-5" dirty="0" err="1">
                <a:solidFill>
                  <a:prstClr val="black"/>
                </a:solidFill>
                <a:cs typeface="Times New Roman" panose="02020603050405020304"/>
              </a:rPr>
              <a:t>k</a:t>
            </a:r>
            <a:r>
              <a:rPr lang="en-US" altLang="zh-CN" sz="1800" i="1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is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a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subsequence of </a:t>
            </a:r>
            <a:r>
              <a:rPr lang="en-US" altLang="zh-CN" sz="3200" i="1" dirty="0">
                <a:solidFill>
                  <a:prstClr val="black"/>
                </a:solidFill>
                <a:cs typeface="Times New Roman" panose="02020603050405020304"/>
              </a:rPr>
              <a:t>X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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1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2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,..., </a:t>
            </a:r>
            <a:r>
              <a:rPr lang="en-US" altLang="zh-CN" sz="3200" i="1" spc="-5" dirty="0" err="1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i="1" spc="-5" dirty="0" err="1">
                <a:solidFill>
                  <a:prstClr val="black"/>
                </a:solidFill>
                <a:cs typeface="Times New Roman" panose="02020603050405020304"/>
              </a:rPr>
              <a:t>m</a:t>
            </a:r>
            <a:r>
              <a:rPr lang="en-US" altLang="zh-CN" sz="1800" i="1" spc="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</a:t>
            </a:r>
            <a:endParaRPr lang="en-US" altLang="zh-CN" sz="3200" dirty="0">
              <a:solidFill>
                <a:prstClr val="black"/>
              </a:solidFill>
              <a:latin typeface="Symbol" panose="05050102010706020507"/>
              <a:cs typeface="Symbol" panose="05050102010706020507"/>
            </a:endParaRPr>
          </a:p>
          <a:p>
            <a:pPr marL="53975" lvl="0" indent="0" defTabSz="914400">
              <a:lnSpc>
                <a:spcPct val="100000"/>
              </a:lnSpc>
              <a:spcBef>
                <a:spcPts val="45"/>
              </a:spcBef>
              <a:buNone/>
            </a:pP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if </a:t>
            </a:r>
            <a:r>
              <a:rPr lang="en-US" altLang="zh-CN" sz="3200" b="1" spc="-10" dirty="0">
                <a:solidFill>
                  <a:prstClr val="black"/>
                </a:solidFill>
                <a:cs typeface="Times New Roman" panose="02020603050405020304"/>
              </a:rPr>
              <a:t>there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exists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a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strictly increasing sequence</a:t>
            </a:r>
            <a:r>
              <a:rPr lang="en-US" altLang="zh-CN" sz="3200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</a:t>
            </a:r>
            <a:r>
              <a:rPr lang="en-US" altLang="zh-CN" sz="3200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400" spc="-5" dirty="0">
                <a:solidFill>
                  <a:prstClr val="black"/>
                </a:solidFill>
                <a:cs typeface="Times New Roman" panose="02020603050405020304"/>
              </a:rPr>
              <a:t>1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400" spc="-5" dirty="0">
                <a:solidFill>
                  <a:prstClr val="black"/>
                </a:solidFill>
                <a:cs typeface="Times New Roman" panose="02020603050405020304"/>
              </a:rPr>
              <a:t>2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,..., </a:t>
            </a:r>
            <a:r>
              <a:rPr lang="en-US" altLang="zh-CN" sz="3200" i="1" spc="-5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400" i="1" spc="-5" dirty="0" err="1">
                <a:solidFill>
                  <a:prstClr val="black"/>
                </a:solidFill>
                <a:cs typeface="Times New Roman" panose="02020603050405020304"/>
              </a:rPr>
              <a:t>k</a:t>
            </a:r>
            <a:r>
              <a:rPr lang="en-US" altLang="zh-CN" sz="1400" i="1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of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indices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of</a:t>
            </a:r>
            <a:r>
              <a:rPr lang="en-US" altLang="zh-CN" sz="3200" b="1" spc="4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endParaRPr lang="en-US" altLang="zh-CN" sz="3200" dirty="0">
              <a:solidFill>
                <a:prstClr val="black"/>
              </a:solidFill>
              <a:cs typeface="Times New Roman" panose="02020603050405020304"/>
            </a:endParaRPr>
          </a:p>
          <a:p>
            <a:pPr marL="55880" lvl="0" indent="0" defTabSz="914400">
              <a:lnSpc>
                <a:spcPct val="100000"/>
              </a:lnSpc>
              <a:spcBef>
                <a:spcPts val="355"/>
              </a:spcBef>
              <a:buNone/>
            </a:pP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such that for all </a:t>
            </a:r>
            <a:r>
              <a:rPr lang="en-US" altLang="zh-CN" sz="3200" b="1" i="1" spc="-5" dirty="0">
                <a:solidFill>
                  <a:prstClr val="black"/>
                </a:solidFill>
                <a:cs typeface="Times New Roman" panose="02020603050405020304"/>
              </a:rPr>
              <a:t>j=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1,2,…,k, we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have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i="1" spc="-5" dirty="0">
                <a:solidFill>
                  <a:prstClr val="black"/>
                </a:solidFill>
                <a:cs typeface="Times New Roman" panose="02020603050405020304"/>
              </a:rPr>
              <a:t>i </a:t>
            </a:r>
            <a:r>
              <a:rPr lang="en-US" altLang="zh-CN" sz="1100" i="1" spc="-5" dirty="0">
                <a:solidFill>
                  <a:prstClr val="black"/>
                </a:solidFill>
                <a:cs typeface="Times New Roman" panose="02020603050405020304"/>
              </a:rPr>
              <a:t>j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z</a:t>
            </a:r>
            <a:r>
              <a:rPr lang="en-US" altLang="zh-CN" sz="3200" i="1" spc="-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i="1" spc="-5" dirty="0">
                <a:solidFill>
                  <a:prstClr val="black"/>
                </a:solidFill>
                <a:cs typeface="Times New Roman" panose="02020603050405020304"/>
              </a:rPr>
              <a:t>j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12700" lvl="0" indent="0" defTabSz="914400">
              <a:lnSpc>
                <a:spcPct val="100000"/>
              </a:lnSpc>
              <a:spcBef>
                <a:spcPts val="25"/>
              </a:spcBef>
              <a:buNone/>
            </a:pP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Example:</a:t>
            </a:r>
            <a:endParaRPr lang="en-US" altLang="zh-CN" sz="3200" dirty="0">
              <a:solidFill>
                <a:prstClr val="black"/>
              </a:solidFill>
              <a:cs typeface="Times New Roman" panose="02020603050405020304"/>
            </a:endParaRPr>
          </a:p>
          <a:p>
            <a:pPr marL="55880" marR="1306195" lvl="0" indent="62865" defTabSz="914400">
              <a:lnSpc>
                <a:spcPts val="1940"/>
              </a:lnSpc>
              <a:spcBef>
                <a:spcPts val="640"/>
              </a:spcBef>
              <a:buNone/>
            </a:pP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Z=&lt;A,B,C,D&gt;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is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a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subsequence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of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X=&lt;A,C,B,C,A,D&gt;</a:t>
            </a:r>
            <a:r>
              <a:rPr lang="en-US" altLang="zh-CN" sz="3200" b="1" i="1" spc="-4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with  corresponding index sequence</a:t>
            </a:r>
            <a:r>
              <a:rPr lang="en-US" altLang="zh-CN" sz="3200" b="1" spc="-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&lt;1,3,4,6&gt;.</a:t>
            </a:r>
            <a:endParaRPr lang="en-US" altLang="zh-CN" sz="3200" dirty="0">
              <a:solidFill>
                <a:prstClr val="black"/>
              </a:solidFill>
              <a:cs typeface="Times New Roman" panose="02020603050405020304"/>
            </a:endParaRPr>
          </a:p>
          <a:p>
            <a:pPr marL="55880" lvl="0" indent="0" defTabSz="91440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altLang="zh-CN" sz="3600" b="1" dirty="0">
                <a:solidFill>
                  <a:srgbClr val="0000CD"/>
                </a:solidFill>
                <a:cs typeface="Times New Roman" panose="02020603050405020304"/>
              </a:rPr>
              <a:t>Common</a:t>
            </a:r>
            <a:r>
              <a:rPr lang="en-US" altLang="zh-CN" sz="3600" b="1" spc="-10" dirty="0">
                <a:solidFill>
                  <a:srgbClr val="0000CD"/>
                </a:solidFill>
                <a:cs typeface="Times New Roman" panose="02020603050405020304"/>
              </a:rPr>
              <a:t> </a:t>
            </a:r>
            <a:r>
              <a:rPr lang="en-US" altLang="zh-CN" sz="3600" b="1" dirty="0">
                <a:solidFill>
                  <a:srgbClr val="0000CD"/>
                </a:solidFill>
                <a:cs typeface="Times New Roman" panose="02020603050405020304"/>
              </a:rPr>
              <a:t>subsequence</a:t>
            </a:r>
            <a:endParaRPr lang="en-US" altLang="zh-CN" sz="3600" dirty="0">
              <a:solidFill>
                <a:prstClr val="black"/>
              </a:solidFill>
              <a:cs typeface="Times New Roman" panose="02020603050405020304"/>
            </a:endParaRPr>
          </a:p>
          <a:p>
            <a:pPr marL="55880" marR="57150" lvl="0" indent="0" defTabSz="914400">
              <a:lnSpc>
                <a:spcPts val="1880"/>
              </a:lnSpc>
              <a:spcBef>
                <a:spcPts val="760"/>
              </a:spcBef>
              <a:buNone/>
            </a:pPr>
            <a:r>
              <a:rPr lang="en-US" altLang="zh-CN" sz="3200" b="1" spc="-55" dirty="0">
                <a:solidFill>
                  <a:prstClr val="black"/>
                </a:solidFill>
                <a:cs typeface="Times New Roman" panose="02020603050405020304"/>
              </a:rPr>
              <a:t>We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say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that a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sequence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Z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is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a common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subsequence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of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X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and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Y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if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Z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is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a 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subsequence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of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both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X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and</a:t>
            </a:r>
            <a:r>
              <a:rPr lang="en-US" altLang="zh-CN" sz="3200" b="1" spc="-2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i="1" spc="-135" dirty="0">
                <a:solidFill>
                  <a:prstClr val="black"/>
                </a:solidFill>
                <a:cs typeface="Times New Roman" panose="02020603050405020304"/>
              </a:rPr>
              <a:t>Y.</a:t>
            </a:r>
            <a:endParaRPr lang="en-US" altLang="zh-CN" sz="3200" dirty="0">
              <a:solidFill>
                <a:prstClr val="black"/>
              </a:solidFill>
              <a:cs typeface="Times New Roman" panose="02020603050405020304"/>
            </a:endParaRPr>
          </a:p>
          <a:p>
            <a:pPr marL="140970" marR="1740535" lvl="0" indent="-85725" defTabSz="914400">
              <a:lnSpc>
                <a:spcPct val="100000"/>
              </a:lnSpc>
              <a:spcBef>
                <a:spcPts val="440"/>
              </a:spcBef>
              <a:buNone/>
              <a:tabLst>
                <a:tab pos="934085" algn="l"/>
                <a:tab pos="2879090" algn="l"/>
              </a:tabLst>
            </a:pPr>
            <a:r>
              <a:rPr lang="en-US" altLang="zh-CN" sz="3600" b="1" spc="-5" dirty="0">
                <a:solidFill>
                  <a:srgbClr val="0000CD"/>
                </a:solidFill>
                <a:cs typeface="Times New Roman" panose="02020603050405020304"/>
              </a:rPr>
              <a:t>The longest-common-subsequence problem(LCS): 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Input:	</a:t>
            </a:r>
            <a:r>
              <a:rPr lang="en-US" altLang="zh-CN" sz="3200" i="1" dirty="0">
                <a:solidFill>
                  <a:prstClr val="black"/>
                </a:solidFill>
                <a:cs typeface="Times New Roman" panose="02020603050405020304"/>
              </a:rPr>
              <a:t>X </a:t>
            </a:r>
            <a:r>
              <a:rPr lang="en-US" altLang="zh-CN" sz="3200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</a:t>
            </a:r>
            <a:r>
              <a:rPr lang="en-US" altLang="zh-CN" sz="3200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1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2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,...,</a:t>
            </a:r>
            <a:r>
              <a:rPr lang="en-US" altLang="zh-CN" sz="3200" spc="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 err="1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i="1" spc="-5" dirty="0" err="1">
                <a:solidFill>
                  <a:prstClr val="black"/>
                </a:solidFill>
                <a:cs typeface="Times New Roman" panose="02020603050405020304"/>
              </a:rPr>
              <a:t>m</a:t>
            </a:r>
            <a:r>
              <a:rPr lang="en-US" altLang="zh-CN" sz="1800" i="1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i="1" spc="1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Y </a:t>
            </a:r>
            <a:r>
              <a:rPr lang="en-US" altLang="zh-CN" sz="3200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</a:t>
            </a:r>
            <a:r>
              <a:rPr lang="en-US" altLang="zh-CN" sz="3200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y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1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y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2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,..., </a:t>
            </a:r>
            <a:r>
              <a:rPr lang="en-US" altLang="zh-CN" sz="3200" i="1" spc="-5" dirty="0" err="1">
                <a:solidFill>
                  <a:prstClr val="black"/>
                </a:solidFill>
                <a:cs typeface="Times New Roman" panose="02020603050405020304"/>
              </a:rPr>
              <a:t>y</a:t>
            </a:r>
            <a:r>
              <a:rPr lang="en-US" altLang="zh-CN" sz="1800" i="1" spc="-5" dirty="0" err="1">
                <a:solidFill>
                  <a:prstClr val="black"/>
                </a:solidFill>
                <a:cs typeface="Times New Roman" panose="02020603050405020304"/>
              </a:rPr>
              <a:t>n</a:t>
            </a:r>
            <a:r>
              <a:rPr lang="en-US" altLang="zh-CN" sz="1800" i="1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</a:t>
            </a:r>
            <a:endParaRPr lang="en-US" altLang="zh-CN" sz="3200" dirty="0">
              <a:solidFill>
                <a:prstClr val="black"/>
              </a:solidFill>
              <a:latin typeface="Symbol" panose="05050102010706020507"/>
              <a:cs typeface="Symbol" panose="05050102010706020507"/>
            </a:endParaRPr>
          </a:p>
          <a:p>
            <a:pPr marL="140970" marR="1740535" lvl="0" indent="-85725" defTabSz="914400">
              <a:lnSpc>
                <a:spcPct val="100000"/>
              </a:lnSpc>
              <a:spcBef>
                <a:spcPts val="440"/>
              </a:spcBef>
              <a:buNone/>
              <a:tabLst>
                <a:tab pos="934085" algn="l"/>
                <a:tab pos="2879090" algn="l"/>
              </a:tabLst>
            </a:pP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Output: the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common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subsequence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Z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that</a:t>
            </a:r>
            <a:r>
              <a:rPr lang="en-US" altLang="zh-CN" sz="3200" b="1" spc="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spc="-10" dirty="0">
                <a:solidFill>
                  <a:prstClr val="black"/>
                </a:solidFill>
                <a:cs typeface="Times New Roman" panose="02020603050405020304"/>
              </a:rPr>
              <a:t>max(|Z|)</a:t>
            </a:r>
            <a:endParaRPr lang="en-US" altLang="zh-CN" sz="32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E</a:t>
            </a:r>
            <a:r>
              <a:rPr lang="en-US" altLang="zh-CN" dirty="0"/>
              <a:t>XAMPLE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8549" y="1980118"/>
            <a:ext cx="6572250" cy="31908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E</a:t>
            </a:r>
            <a:r>
              <a:rPr lang="en-US" altLang="zh-CN" dirty="0"/>
              <a:t>XAMPLE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735012" y="1911350"/>
            <a:ext cx="8477081" cy="4818063"/>
          </a:xfrm>
        </p:spPr>
        <p:txBody>
          <a:bodyPr>
            <a:normAutofit fontScale="62500" lnSpcReduction="20000"/>
          </a:bodyPr>
          <a:lstStyle/>
          <a:p>
            <a:pPr marL="55880" lvl="0" indent="0" defTabSz="914400">
              <a:lnSpc>
                <a:spcPct val="100000"/>
              </a:lnSpc>
              <a:spcBef>
                <a:spcPts val="625"/>
              </a:spcBef>
              <a:buNone/>
            </a:pPr>
            <a:r>
              <a:rPr lang="en-US" altLang="zh-CN" sz="3600" spc="-5" dirty="0">
                <a:solidFill>
                  <a:srgbClr val="0000CD"/>
                </a:solidFill>
                <a:cs typeface="Times New Roman" panose="02020603050405020304"/>
              </a:rPr>
              <a:t>Subsequence</a:t>
            </a:r>
            <a:endParaRPr lang="en-US" altLang="zh-CN" sz="3600" dirty="0">
              <a:solidFill>
                <a:prstClr val="black"/>
              </a:solidFill>
              <a:cs typeface="Times New Roman" panose="02020603050405020304"/>
            </a:endParaRPr>
          </a:p>
          <a:p>
            <a:pPr marL="64770" lvl="0" indent="0" defTabSz="914400">
              <a:lnSpc>
                <a:spcPct val="100000"/>
              </a:lnSpc>
              <a:spcBef>
                <a:spcPts val="495"/>
              </a:spcBef>
              <a:buNone/>
            </a:pPr>
            <a:r>
              <a:rPr lang="en-US" altLang="zh-CN" sz="3200" b="1" spc="-10" dirty="0">
                <a:solidFill>
                  <a:prstClr val="black"/>
                </a:solidFill>
                <a:cs typeface="Times New Roman" panose="02020603050405020304"/>
              </a:rPr>
              <a:t>Definition:</a:t>
            </a:r>
            <a:endParaRPr lang="en-US" altLang="zh-CN" sz="3200" dirty="0">
              <a:solidFill>
                <a:prstClr val="black"/>
              </a:solidFill>
              <a:cs typeface="Times New Roman" panose="02020603050405020304"/>
            </a:endParaRPr>
          </a:p>
          <a:p>
            <a:pPr marL="53975" lvl="0" indent="0" defTabSz="914400">
              <a:lnSpc>
                <a:spcPct val="100000"/>
              </a:lnSpc>
              <a:spcBef>
                <a:spcPts val="505"/>
              </a:spcBef>
              <a:buNone/>
            </a:pP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A sequence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Z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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z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1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z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2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,..., </a:t>
            </a:r>
            <a:r>
              <a:rPr lang="en-US" altLang="zh-CN" sz="3200" i="1" spc="-5" dirty="0" err="1">
                <a:solidFill>
                  <a:prstClr val="black"/>
                </a:solidFill>
                <a:cs typeface="Times New Roman" panose="02020603050405020304"/>
              </a:rPr>
              <a:t>z</a:t>
            </a:r>
            <a:r>
              <a:rPr lang="en-US" altLang="zh-CN" sz="1800" i="1" spc="-5" dirty="0" err="1">
                <a:solidFill>
                  <a:prstClr val="black"/>
                </a:solidFill>
                <a:cs typeface="Times New Roman" panose="02020603050405020304"/>
              </a:rPr>
              <a:t>k</a:t>
            </a:r>
            <a:r>
              <a:rPr lang="en-US" altLang="zh-CN" sz="1800" i="1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is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a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subsequence of </a:t>
            </a:r>
            <a:r>
              <a:rPr lang="en-US" altLang="zh-CN" sz="3200" i="1" dirty="0">
                <a:solidFill>
                  <a:prstClr val="black"/>
                </a:solidFill>
                <a:cs typeface="Times New Roman" panose="02020603050405020304"/>
              </a:rPr>
              <a:t>X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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1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2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,..., </a:t>
            </a:r>
            <a:r>
              <a:rPr lang="en-US" altLang="zh-CN" sz="3200" i="1" spc="-5" dirty="0" err="1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i="1" spc="-5" dirty="0" err="1">
                <a:solidFill>
                  <a:prstClr val="black"/>
                </a:solidFill>
                <a:cs typeface="Times New Roman" panose="02020603050405020304"/>
              </a:rPr>
              <a:t>m</a:t>
            </a:r>
            <a:r>
              <a:rPr lang="en-US" altLang="zh-CN" sz="1800" i="1" spc="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</a:t>
            </a:r>
            <a:endParaRPr lang="en-US" altLang="zh-CN" sz="3200" dirty="0">
              <a:solidFill>
                <a:prstClr val="black"/>
              </a:solidFill>
              <a:latin typeface="Symbol" panose="05050102010706020507"/>
              <a:cs typeface="Symbol" panose="05050102010706020507"/>
            </a:endParaRPr>
          </a:p>
          <a:p>
            <a:pPr marL="53975" lvl="0" indent="0" defTabSz="914400">
              <a:lnSpc>
                <a:spcPct val="100000"/>
              </a:lnSpc>
              <a:spcBef>
                <a:spcPts val="45"/>
              </a:spcBef>
              <a:buNone/>
            </a:pP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if </a:t>
            </a:r>
            <a:r>
              <a:rPr lang="en-US" altLang="zh-CN" sz="3200" b="1" spc="-10" dirty="0">
                <a:solidFill>
                  <a:prstClr val="black"/>
                </a:solidFill>
                <a:cs typeface="Times New Roman" panose="02020603050405020304"/>
              </a:rPr>
              <a:t>there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exists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a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strictly increasing sequence</a:t>
            </a:r>
            <a:r>
              <a:rPr lang="en-US" altLang="zh-CN" sz="3200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</a:t>
            </a:r>
            <a:r>
              <a:rPr lang="en-US" altLang="zh-CN" sz="3200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400" spc="-5" dirty="0">
                <a:solidFill>
                  <a:prstClr val="black"/>
                </a:solidFill>
                <a:cs typeface="Times New Roman" panose="02020603050405020304"/>
              </a:rPr>
              <a:t>1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400" spc="-5" dirty="0">
                <a:solidFill>
                  <a:prstClr val="black"/>
                </a:solidFill>
                <a:cs typeface="Times New Roman" panose="02020603050405020304"/>
              </a:rPr>
              <a:t>2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,..., </a:t>
            </a:r>
            <a:r>
              <a:rPr lang="en-US" altLang="zh-CN" sz="3200" i="1" spc="-5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1400" i="1" spc="-5" dirty="0" err="1">
                <a:solidFill>
                  <a:prstClr val="black"/>
                </a:solidFill>
                <a:cs typeface="Times New Roman" panose="02020603050405020304"/>
              </a:rPr>
              <a:t>k</a:t>
            </a:r>
            <a:r>
              <a:rPr lang="en-US" altLang="zh-CN" sz="1400" i="1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of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indices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of</a:t>
            </a:r>
            <a:r>
              <a:rPr lang="en-US" altLang="zh-CN" sz="3200" b="1" spc="4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endParaRPr lang="en-US" altLang="zh-CN" sz="3200" dirty="0">
              <a:solidFill>
                <a:prstClr val="black"/>
              </a:solidFill>
              <a:cs typeface="Times New Roman" panose="02020603050405020304"/>
            </a:endParaRPr>
          </a:p>
          <a:p>
            <a:pPr marL="55880" lvl="0" indent="0" defTabSz="914400">
              <a:lnSpc>
                <a:spcPct val="100000"/>
              </a:lnSpc>
              <a:spcBef>
                <a:spcPts val="355"/>
              </a:spcBef>
              <a:buNone/>
            </a:pP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such that for all </a:t>
            </a:r>
            <a:r>
              <a:rPr lang="en-US" altLang="zh-CN" sz="3200" b="1" i="1" spc="-5" dirty="0">
                <a:solidFill>
                  <a:prstClr val="black"/>
                </a:solidFill>
                <a:cs typeface="Times New Roman" panose="02020603050405020304"/>
              </a:rPr>
              <a:t>j=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1,2,…,k, we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have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i="1" spc="-5" dirty="0">
                <a:solidFill>
                  <a:prstClr val="black"/>
                </a:solidFill>
                <a:cs typeface="Times New Roman" panose="02020603050405020304"/>
              </a:rPr>
              <a:t>i </a:t>
            </a:r>
            <a:r>
              <a:rPr lang="en-US" altLang="zh-CN" sz="1100" i="1" spc="-5" dirty="0">
                <a:solidFill>
                  <a:prstClr val="black"/>
                </a:solidFill>
                <a:cs typeface="Times New Roman" panose="02020603050405020304"/>
              </a:rPr>
              <a:t>j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z</a:t>
            </a:r>
            <a:r>
              <a:rPr lang="en-US" altLang="zh-CN" sz="3200" i="1" spc="-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i="1" spc="-5" dirty="0">
                <a:solidFill>
                  <a:prstClr val="black"/>
                </a:solidFill>
                <a:cs typeface="Times New Roman" panose="02020603050405020304"/>
              </a:rPr>
              <a:t>j</a:t>
            </a:r>
            <a:endParaRPr lang="en-US" altLang="zh-CN" sz="1800" dirty="0">
              <a:solidFill>
                <a:prstClr val="black"/>
              </a:solidFill>
              <a:cs typeface="Times New Roman" panose="02020603050405020304"/>
            </a:endParaRPr>
          </a:p>
          <a:p>
            <a:pPr marL="12700" lvl="0" indent="0" defTabSz="914400">
              <a:lnSpc>
                <a:spcPct val="100000"/>
              </a:lnSpc>
              <a:spcBef>
                <a:spcPts val="25"/>
              </a:spcBef>
              <a:buNone/>
            </a:pP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Example:</a:t>
            </a:r>
            <a:endParaRPr lang="en-US" altLang="zh-CN" sz="3200" dirty="0">
              <a:solidFill>
                <a:prstClr val="black"/>
              </a:solidFill>
              <a:cs typeface="Times New Roman" panose="02020603050405020304"/>
            </a:endParaRPr>
          </a:p>
          <a:p>
            <a:pPr marL="55880" marR="1306195" lvl="0" indent="62865" defTabSz="914400">
              <a:lnSpc>
                <a:spcPts val="1940"/>
              </a:lnSpc>
              <a:spcBef>
                <a:spcPts val="640"/>
              </a:spcBef>
              <a:buNone/>
            </a:pP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Z=&lt;A,B,C,D&gt;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is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a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subsequence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of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X=&lt;A,C,B,C,A,D&gt;</a:t>
            </a:r>
            <a:r>
              <a:rPr lang="en-US" altLang="zh-CN" sz="3200" b="1" i="1" spc="-4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with  corresponding index sequence</a:t>
            </a:r>
            <a:r>
              <a:rPr lang="en-US" altLang="zh-CN" sz="3200" b="1" spc="-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&lt;1,3,4,6&gt;.</a:t>
            </a:r>
            <a:endParaRPr lang="en-US" altLang="zh-CN" sz="3200" dirty="0">
              <a:solidFill>
                <a:prstClr val="black"/>
              </a:solidFill>
              <a:cs typeface="Times New Roman" panose="02020603050405020304"/>
            </a:endParaRPr>
          </a:p>
          <a:p>
            <a:pPr marL="55880" lvl="0" indent="0" defTabSz="914400">
              <a:lnSpc>
                <a:spcPct val="100000"/>
              </a:lnSpc>
              <a:spcBef>
                <a:spcPts val="360"/>
              </a:spcBef>
              <a:buNone/>
            </a:pPr>
            <a:r>
              <a:rPr lang="en-US" altLang="zh-CN" sz="3600" b="1" dirty="0">
                <a:solidFill>
                  <a:srgbClr val="0000CD"/>
                </a:solidFill>
                <a:cs typeface="Times New Roman" panose="02020603050405020304"/>
              </a:rPr>
              <a:t>Common</a:t>
            </a:r>
            <a:r>
              <a:rPr lang="en-US" altLang="zh-CN" sz="3600" b="1" spc="-10" dirty="0">
                <a:solidFill>
                  <a:srgbClr val="0000CD"/>
                </a:solidFill>
                <a:cs typeface="Times New Roman" panose="02020603050405020304"/>
              </a:rPr>
              <a:t> </a:t>
            </a:r>
            <a:r>
              <a:rPr lang="en-US" altLang="zh-CN" sz="3600" b="1" dirty="0">
                <a:solidFill>
                  <a:srgbClr val="0000CD"/>
                </a:solidFill>
                <a:cs typeface="Times New Roman" panose="02020603050405020304"/>
              </a:rPr>
              <a:t>subsequence</a:t>
            </a:r>
            <a:endParaRPr lang="en-US" altLang="zh-CN" sz="3600" dirty="0">
              <a:solidFill>
                <a:prstClr val="black"/>
              </a:solidFill>
              <a:cs typeface="Times New Roman" panose="02020603050405020304"/>
            </a:endParaRPr>
          </a:p>
          <a:p>
            <a:pPr marL="55880" marR="57150" lvl="0" indent="0" defTabSz="914400">
              <a:lnSpc>
                <a:spcPts val="1880"/>
              </a:lnSpc>
              <a:spcBef>
                <a:spcPts val="760"/>
              </a:spcBef>
              <a:buNone/>
            </a:pPr>
            <a:r>
              <a:rPr lang="en-US" altLang="zh-CN" sz="3200" b="1" spc="-55" dirty="0">
                <a:solidFill>
                  <a:prstClr val="black"/>
                </a:solidFill>
                <a:cs typeface="Times New Roman" panose="02020603050405020304"/>
              </a:rPr>
              <a:t>We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say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that a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sequence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Z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is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a common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subsequence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of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X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and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Y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if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Z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is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a 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subsequence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of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both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X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and</a:t>
            </a:r>
            <a:r>
              <a:rPr lang="en-US" altLang="zh-CN" sz="3200" b="1" spc="-2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i="1" spc="-135" dirty="0">
                <a:solidFill>
                  <a:prstClr val="black"/>
                </a:solidFill>
                <a:cs typeface="Times New Roman" panose="02020603050405020304"/>
              </a:rPr>
              <a:t>Y.</a:t>
            </a:r>
            <a:endParaRPr lang="en-US" altLang="zh-CN" sz="3200" dirty="0">
              <a:solidFill>
                <a:prstClr val="black"/>
              </a:solidFill>
              <a:cs typeface="Times New Roman" panose="02020603050405020304"/>
            </a:endParaRPr>
          </a:p>
          <a:p>
            <a:pPr marL="140970" marR="1740535" lvl="0" indent="-85725" defTabSz="914400">
              <a:lnSpc>
                <a:spcPct val="100000"/>
              </a:lnSpc>
              <a:spcBef>
                <a:spcPts val="440"/>
              </a:spcBef>
              <a:buNone/>
              <a:tabLst>
                <a:tab pos="934085" algn="l"/>
                <a:tab pos="2879090" algn="l"/>
              </a:tabLst>
            </a:pPr>
            <a:r>
              <a:rPr lang="en-US" altLang="zh-CN" sz="3600" b="1" spc="-5" dirty="0">
                <a:solidFill>
                  <a:srgbClr val="0000CD"/>
                </a:solidFill>
                <a:cs typeface="Times New Roman" panose="02020603050405020304"/>
              </a:rPr>
              <a:t>The longest-common-subsequence problem(LCS): 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Input:	</a:t>
            </a:r>
            <a:r>
              <a:rPr lang="en-US" altLang="zh-CN" sz="3200" i="1" dirty="0">
                <a:solidFill>
                  <a:prstClr val="black"/>
                </a:solidFill>
                <a:cs typeface="Times New Roman" panose="02020603050405020304"/>
              </a:rPr>
              <a:t>X </a:t>
            </a:r>
            <a:r>
              <a:rPr lang="en-US" altLang="zh-CN" sz="3200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</a:t>
            </a:r>
            <a:r>
              <a:rPr lang="en-US" altLang="zh-CN" sz="3200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1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2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,...,</a:t>
            </a:r>
            <a:r>
              <a:rPr lang="en-US" altLang="zh-CN" sz="3200" spc="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 err="1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800" i="1" spc="-5" dirty="0" err="1">
                <a:solidFill>
                  <a:prstClr val="black"/>
                </a:solidFill>
                <a:cs typeface="Times New Roman" panose="02020603050405020304"/>
              </a:rPr>
              <a:t>m</a:t>
            </a:r>
            <a:r>
              <a:rPr lang="en-US" altLang="zh-CN" sz="1800" i="1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1800" i="1" spc="1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Y </a:t>
            </a:r>
            <a:r>
              <a:rPr lang="en-US" altLang="zh-CN" sz="3200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</a:t>
            </a:r>
            <a:r>
              <a:rPr lang="en-US" altLang="zh-CN" sz="3200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y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1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sz="3200" i="1" spc="-5" dirty="0">
                <a:solidFill>
                  <a:prstClr val="black"/>
                </a:solidFill>
                <a:cs typeface="Times New Roman" panose="02020603050405020304"/>
              </a:rPr>
              <a:t>y</a:t>
            </a:r>
            <a:r>
              <a:rPr lang="en-US" altLang="zh-CN" sz="1800" spc="-5" dirty="0">
                <a:solidFill>
                  <a:prstClr val="black"/>
                </a:solidFill>
                <a:cs typeface="Times New Roman" panose="02020603050405020304"/>
              </a:rPr>
              <a:t>2 </a:t>
            </a: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,..., </a:t>
            </a:r>
            <a:r>
              <a:rPr lang="en-US" altLang="zh-CN" sz="3200" i="1" spc="-5" dirty="0" err="1">
                <a:solidFill>
                  <a:prstClr val="black"/>
                </a:solidFill>
                <a:cs typeface="Times New Roman" panose="02020603050405020304"/>
              </a:rPr>
              <a:t>y</a:t>
            </a:r>
            <a:r>
              <a:rPr lang="en-US" altLang="zh-CN" sz="1800" i="1" spc="-5" dirty="0" err="1">
                <a:solidFill>
                  <a:prstClr val="black"/>
                </a:solidFill>
                <a:cs typeface="Times New Roman" panose="02020603050405020304"/>
              </a:rPr>
              <a:t>n</a:t>
            </a:r>
            <a:r>
              <a:rPr lang="en-US" altLang="zh-CN" sz="1800" i="1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</a:t>
            </a:r>
            <a:endParaRPr lang="en-US" altLang="zh-CN" sz="3200" dirty="0">
              <a:solidFill>
                <a:prstClr val="black"/>
              </a:solidFill>
              <a:latin typeface="Symbol" panose="05050102010706020507"/>
              <a:cs typeface="Symbol" panose="05050102010706020507"/>
            </a:endParaRPr>
          </a:p>
          <a:p>
            <a:pPr marL="140970" marR="1740535" lvl="0" indent="-85725" defTabSz="914400">
              <a:lnSpc>
                <a:spcPct val="100000"/>
              </a:lnSpc>
              <a:spcBef>
                <a:spcPts val="440"/>
              </a:spcBef>
              <a:buNone/>
              <a:tabLst>
                <a:tab pos="934085" algn="l"/>
                <a:tab pos="2879090" algn="l"/>
              </a:tabLst>
            </a:pPr>
            <a:r>
              <a:rPr lang="en-US" altLang="zh-CN" sz="32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Output: the </a:t>
            </a:r>
            <a:r>
              <a:rPr lang="en-US" altLang="zh-CN" sz="3200" b="1" dirty="0">
                <a:solidFill>
                  <a:prstClr val="black"/>
                </a:solidFill>
                <a:cs typeface="Times New Roman" panose="02020603050405020304"/>
              </a:rPr>
              <a:t>common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subsequence </a:t>
            </a:r>
            <a:r>
              <a:rPr lang="en-US" altLang="zh-CN" sz="3200" b="1" i="1" dirty="0">
                <a:solidFill>
                  <a:prstClr val="black"/>
                </a:solidFill>
                <a:cs typeface="Times New Roman" panose="02020603050405020304"/>
              </a:rPr>
              <a:t>Z </a:t>
            </a:r>
            <a:r>
              <a:rPr lang="en-US" altLang="zh-CN" sz="3200" b="1" spc="-5" dirty="0">
                <a:solidFill>
                  <a:prstClr val="black"/>
                </a:solidFill>
                <a:cs typeface="Times New Roman" panose="02020603050405020304"/>
              </a:rPr>
              <a:t>that</a:t>
            </a:r>
            <a:r>
              <a:rPr lang="en-US" altLang="zh-CN" sz="3200" b="1" spc="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3200" b="1" spc="-10" dirty="0">
                <a:solidFill>
                  <a:prstClr val="black"/>
                </a:solidFill>
                <a:cs typeface="Times New Roman" panose="02020603050405020304"/>
              </a:rPr>
              <a:t>max(|Z|)</a:t>
            </a:r>
            <a:endParaRPr lang="en-US" altLang="zh-CN" sz="32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7" name="矩形: 圆角 6"/>
          <p:cNvSpPr/>
          <p:nvPr/>
        </p:nvSpPr>
        <p:spPr>
          <a:xfrm>
            <a:off x="4474723" y="830262"/>
            <a:ext cx="5419085" cy="1731523"/>
          </a:xfrm>
          <a:prstGeom prst="roundRect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300" b="1" dirty="0">
                <a:solidFill>
                  <a:schemeClr val="tx1"/>
                </a:solidFill>
              </a:rPr>
              <a:t>Brute-force algorithm:</a:t>
            </a:r>
            <a:endParaRPr lang="en-US" altLang="zh-CN" sz="2300" b="1" dirty="0">
              <a:solidFill>
                <a:schemeClr val="tx1"/>
              </a:solidFill>
            </a:endParaRPr>
          </a:p>
          <a:p>
            <a:r>
              <a:rPr lang="en-US" altLang="zh-CN" sz="2300" dirty="0">
                <a:solidFill>
                  <a:schemeClr val="tx1"/>
                </a:solidFill>
              </a:rPr>
              <a:t>For every subsequence of </a:t>
            </a:r>
            <a:r>
              <a:rPr lang="en-US" altLang="zh-CN" sz="2300" b="1" i="1" dirty="0">
                <a:solidFill>
                  <a:schemeClr val="tx1"/>
                </a:solidFill>
              </a:rPr>
              <a:t>X</a:t>
            </a:r>
            <a:r>
              <a:rPr lang="en-US" altLang="zh-CN" sz="2300" dirty="0">
                <a:solidFill>
                  <a:schemeClr val="tx1"/>
                </a:solidFill>
              </a:rPr>
              <a:t>, check whether it’s a subsequence of </a:t>
            </a:r>
            <a:r>
              <a:rPr lang="en-US" altLang="zh-CN" sz="2300" b="1" i="1" dirty="0">
                <a:solidFill>
                  <a:schemeClr val="tx1"/>
                </a:solidFill>
              </a:rPr>
              <a:t>Y</a:t>
            </a:r>
            <a:r>
              <a:rPr lang="en-US" altLang="zh-CN" sz="2300" dirty="0">
                <a:solidFill>
                  <a:schemeClr val="tx1"/>
                </a:solidFill>
              </a:rPr>
              <a:t>.</a:t>
            </a:r>
            <a:endParaRPr lang="en-US" altLang="zh-CN" sz="2300" dirty="0">
              <a:solidFill>
                <a:schemeClr val="tx1"/>
              </a:solidFill>
            </a:endParaRPr>
          </a:p>
          <a:p>
            <a:r>
              <a:rPr lang="en-US" altLang="zh-CN" sz="2300" b="1" dirty="0">
                <a:solidFill>
                  <a:schemeClr val="tx1"/>
                </a:solidFill>
              </a:rPr>
              <a:t>Time: </a:t>
            </a:r>
            <a:r>
              <a:rPr lang="en-US" altLang="zh-CN" sz="2300" b="1" i="1" dirty="0">
                <a:solidFill>
                  <a:schemeClr val="tx1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Θ(n2</a:t>
            </a:r>
            <a:r>
              <a:rPr lang="en-US" altLang="zh-CN" sz="2300" b="1" i="1" baseline="30000" dirty="0">
                <a:solidFill>
                  <a:schemeClr val="tx1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m</a:t>
            </a:r>
            <a:r>
              <a:rPr lang="en-US" altLang="zh-CN" sz="2300" b="1" i="1" dirty="0">
                <a:solidFill>
                  <a:schemeClr val="tx1"/>
                </a:solidFill>
                <a:latin typeface="Times New Roman" panose="02020603050405020304" pitchFamily="2" charset="0"/>
                <a:cs typeface="Times New Roman" panose="02020603050405020304" pitchFamily="2" charset="0"/>
              </a:rPr>
              <a:t>)</a:t>
            </a:r>
            <a:endParaRPr lang="en-US" altLang="zh-CN" sz="2300" b="1" i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C</a:t>
            </a:r>
            <a:r>
              <a:rPr lang="en-US" altLang="zh-CN" dirty="0"/>
              <a:t>HARACTERIZING </a:t>
            </a:r>
            <a:r>
              <a:rPr lang="en-US" altLang="zh-CN" sz="4200" dirty="0"/>
              <a:t>LCS</a:t>
            </a:r>
            <a:endParaRPr lang="zh-CN" altLang="en-US" sz="420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2700" lvl="0" indent="0" defTabSz="914400">
              <a:lnSpc>
                <a:spcPct val="100000"/>
              </a:lnSpc>
              <a:spcBef>
                <a:spcPts val="420"/>
              </a:spcBef>
              <a:buNone/>
              <a:tabLst>
                <a:tab pos="2861310" algn="l"/>
              </a:tabLst>
            </a:pPr>
            <a:r>
              <a:rPr lang="en-US" altLang="zh-CN" sz="2300" spc="-5" dirty="0">
                <a:solidFill>
                  <a:prstClr val="black"/>
                </a:solidFill>
                <a:cs typeface="Times New Roman" panose="02020603050405020304"/>
              </a:rPr>
              <a:t>The </a:t>
            </a:r>
            <a:r>
              <a:rPr lang="en-US" altLang="zh-CN" sz="2300" i="1" spc="-5" dirty="0" err="1">
                <a:solidFill>
                  <a:prstClr val="black"/>
                </a:solidFill>
                <a:cs typeface="Times New Roman" panose="02020603050405020304"/>
              </a:rPr>
              <a:t>ith</a:t>
            </a:r>
            <a:r>
              <a:rPr lang="en-US" altLang="zh-CN" sz="2300" i="1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2300" i="1" spc="-20" dirty="0">
                <a:solidFill>
                  <a:prstClr val="black"/>
                </a:solidFill>
                <a:cs typeface="Times New Roman" panose="02020603050405020304"/>
              </a:rPr>
              <a:t>prefix</a:t>
            </a:r>
            <a:r>
              <a:rPr lang="en-US" altLang="zh-CN" sz="2300" i="1" spc="3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2300" spc="-5" dirty="0">
                <a:solidFill>
                  <a:prstClr val="black"/>
                </a:solidFill>
                <a:cs typeface="Times New Roman" panose="02020603050405020304"/>
              </a:rPr>
              <a:t>of</a:t>
            </a:r>
            <a:r>
              <a:rPr lang="en-US" altLang="zh-CN" sz="23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2300" i="1" spc="-5" dirty="0">
                <a:solidFill>
                  <a:prstClr val="black"/>
                </a:solidFill>
                <a:cs typeface="Times New Roman" panose="02020603050405020304"/>
              </a:rPr>
              <a:t>X-----	</a:t>
            </a:r>
            <a:r>
              <a:rPr lang="en-US" altLang="zh-CN" sz="2700" i="1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2700" i="1" baseline="-25000" dirty="0">
                <a:solidFill>
                  <a:prstClr val="black"/>
                </a:solidFill>
                <a:cs typeface="Times New Roman" panose="02020603050405020304"/>
              </a:rPr>
              <a:t>i</a:t>
            </a:r>
            <a:endParaRPr lang="en-US" altLang="zh-CN" sz="2700" baseline="-25000" dirty="0">
              <a:solidFill>
                <a:prstClr val="black"/>
              </a:solidFill>
              <a:cs typeface="Times New Roman" panose="02020603050405020304"/>
            </a:endParaRPr>
          </a:p>
          <a:p>
            <a:pPr marL="227330" lvl="0" indent="0" defTabSz="914400">
              <a:lnSpc>
                <a:spcPct val="100000"/>
              </a:lnSpc>
              <a:spcBef>
                <a:spcPts val="305"/>
              </a:spcBef>
              <a:buNone/>
            </a:pPr>
            <a:r>
              <a:rPr lang="en-US" altLang="zh-CN" spc="-5" dirty="0">
                <a:solidFill>
                  <a:srgbClr val="0000CD"/>
                </a:solidFill>
                <a:cs typeface="Times New Roman" panose="02020603050405020304"/>
              </a:rPr>
              <a:t>Given </a:t>
            </a:r>
            <a:r>
              <a:rPr lang="en-US" altLang="zh-CN" i="1" dirty="0">
                <a:solidFill>
                  <a:prstClr val="black"/>
                </a:solidFill>
                <a:cs typeface="Times New Roman" panose="02020603050405020304"/>
              </a:rPr>
              <a:t>X </a:t>
            </a:r>
            <a:r>
              <a:rPr lang="en-US" altLang="zh-CN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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1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2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,..., </a:t>
            </a:r>
            <a:r>
              <a:rPr lang="en-US" altLang="zh-CN" i="1" spc="-5" dirty="0" err="1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i="1" spc="-5" baseline="-25000" dirty="0" err="1">
                <a:solidFill>
                  <a:prstClr val="black"/>
                </a:solidFill>
                <a:cs typeface="Times New Roman" panose="02020603050405020304"/>
              </a:rPr>
              <a:t>m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srgbClr val="0000CD"/>
                </a:solidFill>
                <a:cs typeface="Times New Roman" panose="02020603050405020304"/>
              </a:rPr>
              <a:t>, the </a:t>
            </a:r>
            <a:r>
              <a:rPr lang="en-US" altLang="zh-CN" i="1" spc="-5" dirty="0" err="1">
                <a:solidFill>
                  <a:srgbClr val="0000CD"/>
                </a:solidFill>
                <a:cs typeface="Times New Roman" panose="02020603050405020304"/>
              </a:rPr>
              <a:t>ith</a:t>
            </a:r>
            <a:r>
              <a:rPr lang="en-US" altLang="zh-CN" i="1" spc="-5" dirty="0">
                <a:solidFill>
                  <a:srgbClr val="0000CD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srgbClr val="0000CD"/>
                </a:solidFill>
                <a:cs typeface="Times New Roman" panose="02020603050405020304"/>
              </a:rPr>
              <a:t>prefix of </a:t>
            </a:r>
            <a:r>
              <a:rPr lang="en-US" altLang="zh-CN" i="1" spc="-5" dirty="0">
                <a:solidFill>
                  <a:srgbClr val="0000CD"/>
                </a:solidFill>
                <a:cs typeface="Times New Roman" panose="02020603050405020304"/>
              </a:rPr>
              <a:t>X</a:t>
            </a:r>
            <a:r>
              <a:rPr lang="en-US" altLang="zh-CN" i="1" spc="55" dirty="0">
                <a:solidFill>
                  <a:srgbClr val="0000CD"/>
                </a:solidFill>
                <a:cs typeface="Times New Roman" panose="02020603050405020304"/>
              </a:rPr>
              <a:t> </a:t>
            </a:r>
            <a:r>
              <a:rPr lang="en-US" altLang="zh-CN" spc="-10" dirty="0">
                <a:solidFill>
                  <a:srgbClr val="0000CD"/>
                </a:solidFill>
                <a:cs typeface="Times New Roman" panose="02020603050405020304"/>
              </a:rPr>
              <a:t>is</a:t>
            </a:r>
            <a:endParaRPr lang="en-US" altLang="zh-CN" dirty="0">
              <a:solidFill>
                <a:prstClr val="black"/>
              </a:solidFill>
              <a:cs typeface="Times New Roman" panose="02020603050405020304"/>
            </a:endParaRPr>
          </a:p>
          <a:p>
            <a:pPr marL="1917700" lvl="0" indent="0" defTabSz="914400">
              <a:lnSpc>
                <a:spcPct val="100000"/>
              </a:lnSpc>
              <a:spcBef>
                <a:spcPts val="915"/>
              </a:spcBef>
              <a:buNone/>
            </a:pP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i="1" spc="-5" baseline="-250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i="1" baseline="-25000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i="1" baseline="-250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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i="1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baseline="-25000" dirty="0">
                <a:solidFill>
                  <a:prstClr val="black"/>
                </a:solidFill>
                <a:cs typeface="Times New Roman" panose="02020603050405020304"/>
              </a:rPr>
              <a:t>1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i="1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baseline="-25000" dirty="0">
                <a:solidFill>
                  <a:prstClr val="black"/>
                </a:solidFill>
                <a:cs typeface="Times New Roman" panose="02020603050405020304"/>
              </a:rPr>
              <a:t>2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,..., 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i="1" spc="-5" baseline="-25000" dirty="0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i="1" baseline="-2500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</a:t>
            </a:r>
            <a:endParaRPr lang="en-US" altLang="zh-CN" dirty="0">
              <a:solidFill>
                <a:prstClr val="black"/>
              </a:solidFill>
              <a:latin typeface="Symbol" panose="05050102010706020507"/>
              <a:cs typeface="Symbol" panose="05050102010706020507"/>
            </a:endParaRPr>
          </a:p>
          <a:p>
            <a:pPr marL="12700" lvl="0" indent="0" defTabSz="914400">
              <a:lnSpc>
                <a:spcPct val="100000"/>
              </a:lnSpc>
              <a:spcBef>
                <a:spcPts val="305"/>
              </a:spcBef>
              <a:buNone/>
            </a:pPr>
            <a:r>
              <a:rPr lang="en-US" altLang="zh-CN" sz="2300" spc="-5" dirty="0">
                <a:solidFill>
                  <a:prstClr val="black"/>
                </a:solidFill>
                <a:cs typeface="Times New Roman" panose="02020603050405020304"/>
              </a:rPr>
              <a:t>Example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357505" lvl="0" indent="0" defTabSz="914400">
              <a:lnSpc>
                <a:spcPct val="100000"/>
              </a:lnSpc>
              <a:spcBef>
                <a:spcPts val="630"/>
              </a:spcBef>
              <a:buNone/>
            </a:pPr>
            <a:r>
              <a:rPr lang="en-US" altLang="zh-CN" sz="2000" b="1" i="1" spc="-5" dirty="0">
                <a:solidFill>
                  <a:srgbClr val="FF0000"/>
                </a:solidFill>
                <a:cs typeface="Times New Roman" panose="02020603050405020304"/>
              </a:rPr>
              <a:t>X=(A, B, D, C,</a:t>
            </a:r>
            <a:r>
              <a:rPr lang="en-US" altLang="zh-CN" sz="2000" b="1" i="1" spc="-40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000" b="1" i="1" spc="-5" dirty="0">
                <a:solidFill>
                  <a:srgbClr val="FF0000"/>
                </a:solidFill>
                <a:cs typeface="Times New Roman" panose="02020603050405020304"/>
              </a:rPr>
              <a:t>A)</a:t>
            </a:r>
            <a:endParaRPr lang="en-US" altLang="zh-CN" sz="2000" dirty="0">
              <a:solidFill>
                <a:prstClr val="black"/>
              </a:solidFill>
              <a:cs typeface="Times New Roman" panose="02020603050405020304"/>
            </a:endParaRPr>
          </a:p>
          <a:p>
            <a:pPr marL="357505" lvl="0" indent="0" defTabSz="914400">
              <a:lnSpc>
                <a:spcPct val="100000"/>
              </a:lnSpc>
              <a:spcBef>
                <a:spcPts val="625"/>
              </a:spcBef>
              <a:buNone/>
            </a:pPr>
            <a:r>
              <a:rPr lang="en-US" altLang="zh-CN" sz="2000" b="1" i="1" spc="-5" dirty="0">
                <a:solidFill>
                  <a:srgbClr val="FF0000"/>
                </a:solidFill>
                <a:cs typeface="Times New Roman" panose="02020603050405020304"/>
              </a:rPr>
              <a:t>X</a:t>
            </a:r>
            <a:r>
              <a:rPr lang="en-US" altLang="zh-CN" sz="2000" b="1" spc="-5" baseline="-25000" dirty="0">
                <a:solidFill>
                  <a:srgbClr val="FF0000"/>
                </a:solidFill>
                <a:cs typeface="Times New Roman" panose="02020603050405020304"/>
              </a:rPr>
              <a:t>1</a:t>
            </a:r>
            <a:r>
              <a:rPr lang="en-US" altLang="zh-CN" sz="2000" b="1" i="1" spc="-5" dirty="0">
                <a:solidFill>
                  <a:srgbClr val="FF0000"/>
                </a:solidFill>
                <a:cs typeface="Times New Roman" panose="02020603050405020304"/>
              </a:rPr>
              <a:t>=(A), X</a:t>
            </a:r>
            <a:r>
              <a:rPr lang="en-US" altLang="zh-CN" sz="2000" b="1" spc="-5" baseline="-25000" dirty="0">
                <a:solidFill>
                  <a:srgbClr val="FF0000"/>
                </a:solidFill>
                <a:cs typeface="Times New Roman" panose="02020603050405020304"/>
              </a:rPr>
              <a:t>2</a:t>
            </a:r>
            <a:r>
              <a:rPr lang="en-US" altLang="zh-CN" sz="2000" b="1" i="1" spc="-5" dirty="0">
                <a:solidFill>
                  <a:srgbClr val="FF0000"/>
                </a:solidFill>
                <a:cs typeface="Times New Roman" panose="02020603050405020304"/>
              </a:rPr>
              <a:t>=(A, B), </a:t>
            </a:r>
            <a:r>
              <a:rPr lang="en-US" altLang="zh-CN" sz="2000" b="1" i="1" spc="-10" dirty="0">
                <a:solidFill>
                  <a:srgbClr val="FF0000"/>
                </a:solidFill>
                <a:cs typeface="Times New Roman" panose="02020603050405020304"/>
              </a:rPr>
              <a:t>X</a:t>
            </a:r>
            <a:r>
              <a:rPr lang="en-US" altLang="zh-CN" sz="2000" b="1" spc="-10" baseline="-25000" dirty="0">
                <a:solidFill>
                  <a:srgbClr val="FF0000"/>
                </a:solidFill>
                <a:cs typeface="Times New Roman" panose="02020603050405020304"/>
              </a:rPr>
              <a:t>3</a:t>
            </a:r>
            <a:r>
              <a:rPr lang="en-US" altLang="zh-CN" sz="2000" b="1" spc="-10" dirty="0">
                <a:solidFill>
                  <a:srgbClr val="FF0000"/>
                </a:solidFill>
                <a:cs typeface="Times New Roman" panose="02020603050405020304"/>
              </a:rPr>
              <a:t>=(A, </a:t>
            </a:r>
            <a:r>
              <a:rPr lang="en-US" altLang="zh-CN" sz="2000" b="1" i="1" spc="-5" dirty="0">
                <a:solidFill>
                  <a:srgbClr val="FF0000"/>
                </a:solidFill>
                <a:cs typeface="Times New Roman" panose="02020603050405020304"/>
              </a:rPr>
              <a:t>B,</a:t>
            </a:r>
            <a:r>
              <a:rPr lang="en-US" altLang="zh-CN" sz="2000" b="1" i="1" spc="25" dirty="0">
                <a:solidFill>
                  <a:srgbClr val="FF0000"/>
                </a:solidFill>
                <a:cs typeface="Times New Roman" panose="02020603050405020304"/>
              </a:rPr>
              <a:t> </a:t>
            </a:r>
            <a:r>
              <a:rPr lang="en-US" altLang="zh-CN" sz="2000" b="1" i="1" spc="-10" dirty="0">
                <a:solidFill>
                  <a:srgbClr val="FF0000"/>
                </a:solidFill>
                <a:cs typeface="Times New Roman" panose="02020603050405020304"/>
              </a:rPr>
              <a:t>D)</a:t>
            </a:r>
            <a:endParaRPr lang="en-US" altLang="zh-CN" sz="20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C</a:t>
            </a:r>
            <a:r>
              <a:rPr lang="en-US" altLang="zh-CN" dirty="0"/>
              <a:t>HARACTERIZING </a:t>
            </a:r>
            <a:r>
              <a:rPr lang="en-US" altLang="zh-CN" sz="4200" dirty="0"/>
              <a:t>LCS</a:t>
            </a:r>
            <a:endParaRPr lang="zh-CN" altLang="en-US" sz="420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2700" lvl="0" indent="0" defTabSz="914400">
              <a:lnSpc>
                <a:spcPct val="100000"/>
              </a:lnSpc>
              <a:spcBef>
                <a:spcPts val="855"/>
              </a:spcBef>
              <a:buNone/>
            </a:pP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Optimal substructure of an</a:t>
            </a:r>
            <a:r>
              <a:rPr lang="en-US" altLang="zh-CN" spc="1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LCS</a:t>
            </a:r>
            <a:endParaRPr lang="en-US" altLang="zh-CN" dirty="0">
              <a:solidFill>
                <a:prstClr val="black"/>
              </a:solidFill>
              <a:cs typeface="Times New Roman" panose="02020603050405020304"/>
            </a:endParaRPr>
          </a:p>
          <a:p>
            <a:pPr marL="272415" marR="5080" lvl="0" indent="-635" defTabSz="914400">
              <a:lnSpc>
                <a:spcPct val="101000"/>
              </a:lnSpc>
              <a:spcBef>
                <a:spcPts val="715"/>
              </a:spcBef>
              <a:buNone/>
              <a:tabLst>
                <a:tab pos="2705100" algn="l"/>
                <a:tab pos="2783205" algn="l"/>
              </a:tabLst>
            </a:pP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Let </a:t>
            </a:r>
            <a:r>
              <a:rPr lang="en-US" altLang="zh-CN" i="1" dirty="0">
                <a:solidFill>
                  <a:prstClr val="black"/>
                </a:solidFill>
                <a:cs typeface="Times New Roman" panose="02020603050405020304"/>
              </a:rPr>
              <a:t>X </a:t>
            </a:r>
            <a:r>
              <a:rPr lang="en-US" altLang="zh-CN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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1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2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,..., </a:t>
            </a:r>
            <a:r>
              <a:rPr lang="en-US" altLang="zh-CN" i="1" spc="-5" dirty="0" err="1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i="1" spc="-5" baseline="-25000" dirty="0" err="1">
                <a:solidFill>
                  <a:prstClr val="black"/>
                </a:solidFill>
                <a:cs typeface="Times New Roman" panose="02020603050405020304"/>
              </a:rPr>
              <a:t>m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i="1" spc="3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Y </a:t>
            </a:r>
            <a:r>
              <a:rPr lang="en-US" altLang="zh-CN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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y</a:t>
            </a:r>
            <a:r>
              <a:rPr lang="en-US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1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y</a:t>
            </a:r>
            <a:r>
              <a:rPr lang="en-US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2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,..., </a:t>
            </a:r>
            <a:r>
              <a:rPr lang="en-US" altLang="zh-CN" i="1" spc="-5" dirty="0" err="1">
                <a:solidFill>
                  <a:prstClr val="black"/>
                </a:solidFill>
                <a:cs typeface="Times New Roman" panose="02020603050405020304"/>
              </a:rPr>
              <a:t>y</a:t>
            </a:r>
            <a:r>
              <a:rPr lang="en-US" altLang="zh-CN" i="1" spc="-5" baseline="-25000" dirty="0" err="1">
                <a:solidFill>
                  <a:prstClr val="black"/>
                </a:solidFill>
                <a:cs typeface="Times New Roman" panose="02020603050405020304"/>
              </a:rPr>
              <a:t>n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be sequences, and  </a:t>
            </a:r>
            <a:endParaRPr lang="en-US" altLang="zh-CN" spc="-5" dirty="0">
              <a:solidFill>
                <a:prstClr val="black"/>
              </a:solidFill>
              <a:cs typeface="Times New Roman" panose="02020603050405020304"/>
            </a:endParaRPr>
          </a:p>
          <a:p>
            <a:pPr marL="272415" marR="5080" lvl="0" indent="-635" defTabSz="914400">
              <a:lnSpc>
                <a:spcPct val="101000"/>
              </a:lnSpc>
              <a:spcBef>
                <a:spcPts val="715"/>
              </a:spcBef>
              <a:buNone/>
              <a:tabLst>
                <a:tab pos="2705100" algn="l"/>
                <a:tab pos="2783205" algn="l"/>
              </a:tabLst>
            </a:pP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let 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Z </a:t>
            </a:r>
            <a:r>
              <a:rPr lang="en-US" altLang="zh-CN" spc="-5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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z</a:t>
            </a:r>
            <a:r>
              <a:rPr lang="en-US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1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, 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z</a:t>
            </a:r>
            <a:r>
              <a:rPr lang="en-US" altLang="zh-CN" spc="-5" baseline="-25000" dirty="0">
                <a:solidFill>
                  <a:prstClr val="black"/>
                </a:solidFill>
                <a:cs typeface="Times New Roman" panose="02020603050405020304"/>
              </a:rPr>
              <a:t>2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cs typeface="Times New Roman" panose="02020603050405020304"/>
              </a:rPr>
              <a:t>,..., </a:t>
            </a:r>
            <a:r>
              <a:rPr lang="en-US" altLang="zh-CN" i="1" spc="-5" dirty="0" err="1">
                <a:solidFill>
                  <a:prstClr val="black"/>
                </a:solidFill>
                <a:cs typeface="Times New Roman" panose="02020603050405020304"/>
              </a:rPr>
              <a:t>z</a:t>
            </a:r>
            <a:r>
              <a:rPr lang="en-US" altLang="zh-CN" i="1" spc="-5" baseline="-25000" dirty="0" err="1">
                <a:solidFill>
                  <a:prstClr val="black"/>
                </a:solidFill>
                <a:cs typeface="Times New Roman" panose="02020603050405020304"/>
              </a:rPr>
              <a:t>k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i="1" spc="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Symbol" panose="05050102010706020507"/>
                <a:cs typeface="Symbol" panose="05050102010706020507"/>
              </a:rPr>
              <a:t></a:t>
            </a:r>
            <a:r>
              <a:rPr lang="en-US" altLang="zh-CN" dirty="0">
                <a:solidFill>
                  <a:prstClr val="black"/>
                </a:solidFill>
                <a:latin typeface="Symbol" panose="05050102010706020507"/>
                <a:cs typeface="Times New Roman" panose="02020603050405020304"/>
              </a:rPr>
              <a:t>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be any LCS of </a:t>
            </a:r>
            <a:r>
              <a:rPr lang="en-US" altLang="zh-CN" i="1" spc="-5" dirty="0">
                <a:solidFill>
                  <a:prstClr val="black"/>
                </a:solidFill>
                <a:cs typeface="Times New Roman" panose="02020603050405020304"/>
              </a:rPr>
              <a:t>X </a:t>
            </a:r>
            <a:r>
              <a:rPr lang="en-US" altLang="zh-CN" spc="-5" dirty="0">
                <a:solidFill>
                  <a:prstClr val="black"/>
                </a:solidFill>
                <a:cs typeface="Times New Roman" panose="02020603050405020304"/>
              </a:rPr>
              <a:t>and</a:t>
            </a:r>
            <a:r>
              <a:rPr lang="en-US" altLang="zh-CN" spc="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i="1" spc="-110" dirty="0">
                <a:solidFill>
                  <a:prstClr val="black"/>
                </a:solidFill>
                <a:cs typeface="Times New Roman" panose="02020603050405020304"/>
              </a:rPr>
              <a:t>Y.</a:t>
            </a:r>
            <a:endParaRPr lang="en-US" altLang="zh-CN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6" name="object 13"/>
          <p:cNvSpPr txBox="1"/>
          <p:nvPr/>
        </p:nvSpPr>
        <p:spPr>
          <a:xfrm>
            <a:off x="1547972" y="4197969"/>
            <a:ext cx="7207250" cy="134645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just">
              <a:lnSpc>
                <a:spcPct val="124000"/>
              </a:lnSpc>
              <a:spcBef>
                <a:spcPts val="65"/>
              </a:spcBef>
            </a:pPr>
            <a:r>
              <a:rPr sz="2300" spc="-5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2300" i="1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300" i="1" dirty="0">
                <a:latin typeface="Times New Roman" panose="02020603050405020304"/>
                <a:cs typeface="Times New Roman" panose="02020603050405020304"/>
              </a:rPr>
              <a:t>m </a:t>
            </a:r>
            <a:r>
              <a:rPr sz="2300" spc="-5" dirty="0">
                <a:latin typeface="Symbol" panose="05050102010706020507"/>
                <a:cs typeface="Symbol" panose="05050102010706020507"/>
              </a:rPr>
              <a:t>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i="1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300" i="1" dirty="0">
                <a:latin typeface="Times New Roman" panose="02020603050405020304"/>
                <a:cs typeface="Times New Roman" panose="02020603050405020304"/>
              </a:rPr>
              <a:t>n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, then </a:t>
            </a:r>
            <a:r>
              <a:rPr sz="2300" i="1" spc="-5" dirty="0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1300" i="1" spc="-5" dirty="0">
                <a:latin typeface="Times New Roman" panose="02020603050405020304"/>
                <a:cs typeface="Times New Roman" panose="02020603050405020304"/>
              </a:rPr>
              <a:t>k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300" i="1" spc="-5" dirty="0" err="1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300" dirty="0" err="1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1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300" i="1" spc="-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300" spc="-5" dirty="0">
                <a:latin typeface="Times New Roman" panose="02020603050405020304"/>
                <a:cs typeface="Times New Roman" panose="02020603050405020304"/>
              </a:rPr>
              <a:t>n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300" i="1" spc="-5" dirty="0" err="1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1300" i="1" dirty="0" err="1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3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300" dirty="0">
                <a:latin typeface="Times New Roman" panose="02020603050405020304"/>
                <a:cs typeface="Times New Roman" panose="02020603050405020304"/>
              </a:rPr>
              <a:t>-1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is an LCS of </a:t>
            </a:r>
            <a:r>
              <a:rPr sz="2300" i="1" spc="-5" dirty="0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300" i="1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1300" dirty="0">
                <a:latin typeface="Times New Roman" panose="02020603050405020304"/>
                <a:cs typeface="Times New Roman" panose="02020603050405020304"/>
              </a:rPr>
              <a:t>-1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300" i="1" spc="-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300" i="1" spc="-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1300" spc="-5" dirty="0">
                <a:latin typeface="Times New Roman" panose="02020603050405020304"/>
                <a:cs typeface="Times New Roman" panose="02020603050405020304"/>
              </a:rPr>
              <a:t>-1  </a:t>
            </a:r>
            <a:endParaRPr lang="en-US" sz="1300" spc="-5" dirty="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24000"/>
              </a:lnSpc>
              <a:spcBef>
                <a:spcPts val="65"/>
              </a:spcBef>
            </a:pPr>
            <a:r>
              <a:rPr sz="2300" spc="-5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2300" i="1" dirty="0" err="1">
                <a:latin typeface="Times New Roman" panose="02020603050405020304"/>
                <a:cs typeface="Times New Roman" panose="02020603050405020304"/>
              </a:rPr>
              <a:t>x</a:t>
            </a:r>
            <a:r>
              <a:rPr lang="en-US" altLang="zh-CN" sz="1300" i="1" dirty="0" err="1">
                <a:cs typeface="Times New Roman" panose="02020603050405020304"/>
              </a:rPr>
              <a:t>m</a:t>
            </a:r>
            <a:r>
              <a:rPr lang="en-US" sz="13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2400" dirty="0"/>
              <a:t>≠</a:t>
            </a:r>
            <a:r>
              <a:rPr lang="zh-CN" altLang="en-US" dirty="0"/>
              <a:t> </a:t>
            </a:r>
            <a:r>
              <a:rPr sz="2300" i="1" dirty="0" err="1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300" i="1" dirty="0" err="1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13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, then </a:t>
            </a:r>
            <a:r>
              <a:rPr sz="2300" i="1" spc="-5" dirty="0" err="1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1300" i="1" spc="-5" dirty="0" err="1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3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2000" dirty="0"/>
              <a:t>≠ </a:t>
            </a:r>
            <a:r>
              <a:rPr sz="2300" i="1" spc="-5" dirty="0" err="1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300" i="1" dirty="0" err="1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1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implies that </a:t>
            </a:r>
            <a:r>
              <a:rPr sz="2300" i="1" spc="-5" dirty="0">
                <a:latin typeface="Times New Roman" panose="02020603050405020304"/>
                <a:cs typeface="Times New Roman" panose="02020603050405020304"/>
              </a:rPr>
              <a:t>Z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is an LCS of </a:t>
            </a:r>
            <a:r>
              <a:rPr sz="2300" i="1" spc="-5" dirty="0">
                <a:latin typeface="Times New Roman" panose="02020603050405020304"/>
                <a:cs typeface="Times New Roman" panose="02020603050405020304"/>
              </a:rPr>
              <a:t>X </a:t>
            </a:r>
            <a:r>
              <a:rPr sz="1300" i="1" spc="-5" dirty="0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1300" spc="-5" dirty="0">
                <a:latin typeface="Times New Roman" panose="02020603050405020304"/>
                <a:cs typeface="Times New Roman" panose="02020603050405020304"/>
              </a:rPr>
              <a:t>-1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and  </a:t>
            </a:r>
            <a:r>
              <a:rPr sz="2300" i="1" spc="-74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2300" i="1" dirty="0">
                <a:latin typeface="Times New Roman" panose="02020603050405020304"/>
                <a:cs typeface="Times New Roman" panose="02020603050405020304"/>
              </a:rPr>
              <a:t> </a:t>
            </a:r>
            <a:endParaRPr lang="en-US" sz="2300" i="1" dirty="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24000"/>
              </a:lnSpc>
              <a:spcBef>
                <a:spcPts val="65"/>
              </a:spcBef>
            </a:pPr>
            <a:r>
              <a:rPr sz="2300" spc="-5" dirty="0">
                <a:latin typeface="Times New Roman" panose="02020603050405020304"/>
                <a:cs typeface="Times New Roman" panose="02020603050405020304"/>
              </a:rPr>
              <a:t>If </a:t>
            </a:r>
            <a:r>
              <a:rPr sz="2300" i="1" dirty="0" err="1">
                <a:latin typeface="Times New Roman" panose="02020603050405020304"/>
                <a:cs typeface="Times New Roman" panose="02020603050405020304"/>
              </a:rPr>
              <a:t>x</a:t>
            </a:r>
            <a:r>
              <a:rPr sz="1300" i="1" dirty="0" err="1">
                <a:latin typeface="Times New Roman" panose="02020603050405020304"/>
                <a:cs typeface="Times New Roman" panose="02020603050405020304"/>
              </a:rPr>
              <a:t>m</a:t>
            </a:r>
            <a:r>
              <a:rPr sz="13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13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2400" dirty="0"/>
              <a:t>≠ </a:t>
            </a:r>
            <a:r>
              <a:rPr sz="2300" i="1" spc="-5" dirty="0" err="1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300" i="1" spc="-5" dirty="0" err="1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13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, then </a:t>
            </a:r>
            <a:r>
              <a:rPr sz="2300" i="1" spc="-5" dirty="0" err="1">
                <a:latin typeface="Times New Roman" panose="02020603050405020304"/>
                <a:cs typeface="Times New Roman" panose="02020603050405020304"/>
              </a:rPr>
              <a:t>z</a:t>
            </a:r>
            <a:r>
              <a:rPr sz="1300" i="1" spc="-5" dirty="0" err="1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3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2000" dirty="0"/>
              <a:t>≠ </a:t>
            </a:r>
            <a:r>
              <a:rPr sz="2300" i="1" dirty="0" err="1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300" i="1" dirty="0" err="1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13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implies that </a:t>
            </a:r>
            <a:r>
              <a:rPr sz="2300" i="1" spc="-5" dirty="0">
                <a:latin typeface="Times New Roman" panose="02020603050405020304"/>
                <a:cs typeface="Times New Roman" panose="02020603050405020304"/>
              </a:rPr>
              <a:t>Z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is an LCS of </a:t>
            </a:r>
            <a:r>
              <a:rPr sz="2300" i="1" spc="-5" dirty="0">
                <a:latin typeface="Times New Roman" panose="02020603050405020304"/>
                <a:cs typeface="Times New Roman" panose="02020603050405020304"/>
              </a:rPr>
              <a:t>X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and  </a:t>
            </a:r>
            <a:r>
              <a:rPr sz="2300" i="1" spc="-5" dirty="0"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300" i="1" spc="-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1300" spc="-5" dirty="0">
                <a:latin typeface="Times New Roman" panose="02020603050405020304"/>
                <a:cs typeface="Times New Roman" panose="02020603050405020304"/>
              </a:rPr>
              <a:t>-1</a:t>
            </a:r>
            <a:endParaRPr sz="1300" dirty="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322961" y="4199718"/>
            <a:ext cx="195827" cy="1326671"/>
            <a:chOff x="2937395" y="2471927"/>
            <a:chExt cx="192786" cy="1306068"/>
          </a:xfrm>
        </p:grpSpPr>
        <p:sp>
          <p:nvSpPr>
            <p:cNvPr id="8" name="object 6"/>
            <p:cNvSpPr/>
            <p:nvPr/>
          </p:nvSpPr>
          <p:spPr>
            <a:xfrm>
              <a:off x="2937395" y="2471927"/>
              <a:ext cx="192786" cy="448818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11"/>
            <p:cNvSpPr/>
            <p:nvPr/>
          </p:nvSpPr>
          <p:spPr>
            <a:xfrm>
              <a:off x="2937395" y="2920745"/>
              <a:ext cx="192786" cy="8572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R</a:t>
            </a:r>
            <a:r>
              <a:rPr lang="en-US" altLang="zh-CN" dirty="0"/>
              <a:t>ECURSIVE </a:t>
            </a:r>
            <a:r>
              <a:rPr lang="en-US" altLang="zh-CN" sz="4200" dirty="0"/>
              <a:t>S</a:t>
            </a:r>
            <a:r>
              <a:rPr lang="en-US" altLang="zh-CN" dirty="0"/>
              <a:t>OLUTION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86055" lvl="0" indent="-173990" defTabSz="914400">
              <a:lnSpc>
                <a:spcPct val="100000"/>
              </a:lnSpc>
              <a:spcBef>
                <a:spcPts val="290"/>
              </a:spcBef>
              <a:buFontTx/>
              <a:buChar char="•"/>
              <a:tabLst>
                <a:tab pos="186690" algn="l"/>
              </a:tabLst>
            </a:pPr>
            <a:r>
              <a:rPr lang="en-US" altLang="zh-CN" sz="2300" spc="-5" dirty="0">
                <a:solidFill>
                  <a:prstClr val="black"/>
                </a:solidFill>
                <a:cs typeface="Times New Roman" panose="02020603050405020304"/>
              </a:rPr>
              <a:t>Define </a:t>
            </a:r>
            <a:r>
              <a:rPr lang="en-US" altLang="zh-CN" sz="2300" b="1" i="1" spc="-5" dirty="0">
                <a:solidFill>
                  <a:prstClr val="black"/>
                </a:solidFill>
                <a:cs typeface="Times New Roman" panose="02020603050405020304"/>
              </a:rPr>
              <a:t>c[</a:t>
            </a:r>
            <a:r>
              <a:rPr lang="en-US" altLang="zh-CN" sz="2300" b="1" i="1" spc="-5" dirty="0" err="1">
                <a:solidFill>
                  <a:prstClr val="black"/>
                </a:solidFill>
                <a:cs typeface="Times New Roman" panose="02020603050405020304"/>
              </a:rPr>
              <a:t>i</a:t>
            </a:r>
            <a:r>
              <a:rPr lang="en-US" altLang="zh-CN" sz="2300" b="1" i="1" spc="-5" dirty="0">
                <a:solidFill>
                  <a:prstClr val="black"/>
                </a:solidFill>
                <a:cs typeface="Times New Roman" panose="02020603050405020304"/>
              </a:rPr>
              <a:t>, j] as the length of an LCS of the </a:t>
            </a:r>
            <a:r>
              <a:rPr lang="en-US" altLang="zh-CN" sz="2300" b="1" i="1" spc="-10" dirty="0">
                <a:solidFill>
                  <a:prstClr val="black"/>
                </a:solidFill>
                <a:cs typeface="Times New Roman" panose="02020603050405020304"/>
              </a:rPr>
              <a:t>sequences</a:t>
            </a:r>
            <a:r>
              <a:rPr lang="en-US" altLang="zh-CN" sz="2300" b="1" i="1" spc="9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2300" b="1" i="1" spc="-5" dirty="0">
                <a:solidFill>
                  <a:prstClr val="black"/>
                </a:solidFill>
                <a:cs typeface="Times New Roman" panose="02020603050405020304"/>
              </a:rPr>
              <a:t>X</a:t>
            </a:r>
            <a:r>
              <a:rPr lang="en-US" altLang="zh-CN" sz="1300" b="1" i="1" spc="-5" dirty="0">
                <a:solidFill>
                  <a:prstClr val="black"/>
                </a:solidFill>
                <a:cs typeface="Times New Roman" panose="02020603050405020304"/>
              </a:rPr>
              <a:t>i</a:t>
            </a:r>
            <a:endParaRPr lang="en-US" altLang="zh-CN" sz="1300" dirty="0">
              <a:solidFill>
                <a:prstClr val="black"/>
              </a:solidFill>
              <a:cs typeface="Times New Roman" panose="02020603050405020304"/>
            </a:endParaRPr>
          </a:p>
          <a:p>
            <a:pPr marL="272415" lvl="0" indent="0" defTabSz="914400">
              <a:lnSpc>
                <a:spcPct val="100000"/>
              </a:lnSpc>
              <a:spcBef>
                <a:spcPts val="195"/>
              </a:spcBef>
              <a:buNone/>
            </a:pPr>
            <a:r>
              <a:rPr lang="en-US" altLang="zh-CN" sz="2300" spc="-5" dirty="0">
                <a:solidFill>
                  <a:prstClr val="black"/>
                </a:solidFill>
                <a:cs typeface="Times New Roman" panose="02020603050405020304"/>
              </a:rPr>
              <a:t>and</a:t>
            </a:r>
            <a:r>
              <a:rPr lang="en-US" altLang="zh-CN" sz="2300" spc="-10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2300" b="1" i="1" spc="-5" dirty="0" err="1">
                <a:solidFill>
                  <a:prstClr val="black"/>
                </a:solidFill>
                <a:cs typeface="Times New Roman" panose="02020603050405020304"/>
              </a:rPr>
              <a:t>Y</a:t>
            </a:r>
            <a:r>
              <a:rPr lang="en-US" altLang="zh-CN" sz="1300" b="1" i="1" spc="-5" dirty="0" err="1">
                <a:solidFill>
                  <a:prstClr val="black"/>
                </a:solidFill>
                <a:cs typeface="Times New Roman" panose="02020603050405020304"/>
              </a:rPr>
              <a:t>j</a:t>
            </a:r>
            <a:endParaRPr lang="en-US" altLang="zh-CN" sz="1300" dirty="0">
              <a:solidFill>
                <a:prstClr val="black"/>
              </a:solidFill>
              <a:cs typeface="Times New Roman" panose="02020603050405020304"/>
            </a:endParaRPr>
          </a:p>
          <a:p>
            <a:pPr marL="186055" lvl="0" indent="-173990" defTabSz="914400">
              <a:lnSpc>
                <a:spcPct val="100000"/>
              </a:lnSpc>
              <a:spcBef>
                <a:spcPts val="570"/>
              </a:spcBef>
              <a:buFont typeface="Times New Roman" panose="02020603050405020304"/>
              <a:buChar char="•"/>
              <a:tabLst>
                <a:tab pos="186690" algn="l"/>
              </a:tabLst>
            </a:pPr>
            <a:r>
              <a:rPr lang="en-US" altLang="zh-CN" sz="2300" b="1" i="1" spc="-5" dirty="0">
                <a:solidFill>
                  <a:prstClr val="black"/>
                </a:solidFill>
                <a:cs typeface="Times New Roman" panose="02020603050405020304"/>
              </a:rPr>
              <a:t>The recursive formula</a:t>
            </a:r>
            <a:r>
              <a:rPr lang="en-US" altLang="zh-CN" sz="2300" b="1" i="1" spc="25" dirty="0">
                <a:solidFill>
                  <a:prstClr val="black"/>
                </a:solidFill>
                <a:cs typeface="Times New Roman" panose="02020603050405020304"/>
              </a:rPr>
              <a:t> </a:t>
            </a:r>
            <a:r>
              <a:rPr lang="en-US" altLang="zh-CN" sz="2300" b="1" i="1" spc="-5" dirty="0">
                <a:solidFill>
                  <a:prstClr val="black"/>
                </a:solidFill>
                <a:cs typeface="Times New Roman" panose="02020603050405020304"/>
              </a:rPr>
              <a:t>is</a:t>
            </a:r>
            <a:endParaRPr lang="en-US" altLang="zh-CN" sz="2300" dirty="0">
              <a:solidFill>
                <a:prstClr val="black"/>
              </a:solidFill>
              <a:cs typeface="Times New Roman" panose="02020603050405020304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1454797" y="3575862"/>
            <a:ext cx="8503433" cy="1787454"/>
            <a:chOff x="1454797" y="3575862"/>
            <a:chExt cx="8503433" cy="1787454"/>
          </a:xfrm>
        </p:grpSpPr>
        <p:sp>
          <p:nvSpPr>
            <p:cNvPr id="6" name="object 14"/>
            <p:cNvSpPr txBox="1"/>
            <p:nvPr/>
          </p:nvSpPr>
          <p:spPr>
            <a:xfrm>
              <a:off x="1454797" y="4337558"/>
              <a:ext cx="1049020" cy="40703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sz="2500" i="1" spc="-5" dirty="0">
                  <a:latin typeface="Times New Roman" panose="02020603050405020304"/>
                  <a:cs typeface="Times New Roman" panose="02020603050405020304"/>
                </a:rPr>
                <a:t>c</a:t>
              </a:r>
              <a:r>
                <a:rPr sz="2500" spc="-5" dirty="0">
                  <a:latin typeface="Times New Roman" panose="02020603050405020304"/>
                  <a:cs typeface="Times New Roman" panose="02020603050405020304"/>
                </a:rPr>
                <a:t>[</a:t>
              </a:r>
              <a:r>
                <a:rPr sz="2500" i="1" spc="-5" dirty="0">
                  <a:latin typeface="Times New Roman" panose="02020603050405020304"/>
                  <a:cs typeface="Times New Roman" panose="02020603050405020304"/>
                </a:rPr>
                <a:t>i</a:t>
              </a:r>
              <a:r>
                <a:rPr sz="2500" spc="-5" dirty="0">
                  <a:latin typeface="Times New Roman" panose="02020603050405020304"/>
                  <a:cs typeface="Times New Roman" panose="02020603050405020304"/>
                </a:rPr>
                <a:t>, </a:t>
              </a:r>
              <a:r>
                <a:rPr sz="2500" i="1" dirty="0">
                  <a:latin typeface="Times New Roman" panose="02020603050405020304"/>
                  <a:cs typeface="Times New Roman" panose="02020603050405020304"/>
                </a:rPr>
                <a:t>j 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]</a:t>
              </a:r>
              <a:r>
                <a:rPr sz="2500" spc="-6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500" dirty="0">
                  <a:latin typeface="Symbol" panose="05050102010706020507"/>
                  <a:cs typeface="Symbol" panose="05050102010706020507"/>
                </a:rPr>
                <a:t></a:t>
              </a:r>
              <a:endParaRPr sz="2500" dirty="0">
                <a:latin typeface="Symbol" panose="05050102010706020507"/>
                <a:cs typeface="Symbol" panose="05050102010706020507"/>
              </a:endParaRPr>
            </a:p>
          </p:txBody>
        </p:sp>
        <p:sp>
          <p:nvSpPr>
            <p:cNvPr id="7" name="object 15"/>
            <p:cNvSpPr txBox="1"/>
            <p:nvPr/>
          </p:nvSpPr>
          <p:spPr>
            <a:xfrm>
              <a:off x="2875292" y="3612692"/>
              <a:ext cx="3126105" cy="1149985"/>
            </a:xfrm>
            <a:prstGeom prst="rect">
              <a:avLst/>
            </a:prstGeom>
          </p:spPr>
          <p:txBody>
            <a:bodyPr vert="horz" wrap="square" lIns="0" tIns="166370" rIns="0" bIns="0" rtlCol="0">
              <a:spAutoFit/>
            </a:bodyPr>
            <a:lstStyle/>
            <a:p>
              <a:pPr marL="132715">
                <a:spcBef>
                  <a:spcPts val="1310"/>
                </a:spcBef>
              </a:pP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0</a:t>
              </a:r>
              <a:endParaRPr sz="2500" dirty="0">
                <a:latin typeface="Times New Roman" panose="02020603050405020304"/>
                <a:cs typeface="Times New Roman" panose="02020603050405020304"/>
              </a:endParaRPr>
            </a:p>
            <a:p>
              <a:pPr marL="12700">
                <a:spcBef>
                  <a:spcPts val="1310"/>
                </a:spcBef>
              </a:pPr>
              <a:r>
                <a:rPr sz="2500" i="1" spc="-5" dirty="0">
                  <a:latin typeface="Times New Roman" panose="02020603050405020304"/>
                  <a:cs typeface="Times New Roman" panose="02020603050405020304"/>
                </a:rPr>
                <a:t>c</a:t>
              </a:r>
              <a:r>
                <a:rPr sz="2500" spc="-5" dirty="0">
                  <a:latin typeface="Times New Roman" panose="02020603050405020304"/>
                  <a:cs typeface="Times New Roman" panose="02020603050405020304"/>
                </a:rPr>
                <a:t>[</a:t>
              </a:r>
              <a:r>
                <a:rPr sz="2500" i="1" spc="-5" dirty="0" err="1">
                  <a:latin typeface="Times New Roman" panose="02020603050405020304"/>
                  <a:cs typeface="Times New Roman" panose="02020603050405020304"/>
                </a:rPr>
                <a:t>i</a:t>
              </a:r>
              <a:r>
                <a:rPr lang="zh-CN" altLang="en-US" sz="2500" i="1" spc="-10" dirty="0">
                  <a:latin typeface="Times New Roman" panose="02020603050405020304"/>
                  <a:cs typeface="Times New Roman" panose="02020603050405020304"/>
                </a:rPr>
                <a:t>－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1,</a:t>
              </a:r>
              <a:r>
                <a:rPr sz="2500" spc="-2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500" i="1" dirty="0">
                  <a:latin typeface="Times New Roman" panose="02020603050405020304"/>
                  <a:cs typeface="Times New Roman" panose="02020603050405020304"/>
                </a:rPr>
                <a:t>j</a:t>
              </a:r>
              <a:r>
                <a:rPr lang="zh-CN" altLang="en-US" sz="2800" i="1" spc="-10" dirty="0">
                  <a:latin typeface="Times New Roman" panose="02020603050405020304"/>
                  <a:cs typeface="Times New Roman" panose="02020603050405020304"/>
                </a:rPr>
                <a:t>－</a:t>
              </a:r>
              <a:r>
                <a:rPr sz="2700" spc="-740" dirty="0">
                  <a:latin typeface="Noto Sans Mono CJK JP Bold"/>
                  <a:cs typeface="Noto Sans Mono CJK JP Bold"/>
                </a:rPr>
                <a:t> 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1]</a:t>
              </a:r>
              <a:r>
                <a:rPr sz="2500" spc="-1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500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2500" spc="-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1</a:t>
              </a:r>
              <a:endParaRPr sz="2500" dirty="0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8" name="object 16"/>
            <p:cNvSpPr txBox="1"/>
            <p:nvPr/>
          </p:nvSpPr>
          <p:spPr>
            <a:xfrm>
              <a:off x="6464171" y="3575862"/>
              <a:ext cx="2562860" cy="1168400"/>
            </a:xfrm>
            <a:prstGeom prst="rect">
              <a:avLst/>
            </a:prstGeom>
          </p:spPr>
          <p:txBody>
            <a:bodyPr vert="horz" wrap="square" lIns="0" tIns="203200" rIns="0" bIns="0" rtlCol="0">
              <a:spAutoFit/>
            </a:bodyPr>
            <a:lstStyle/>
            <a:p>
              <a:pPr marL="36195">
                <a:spcBef>
                  <a:spcPts val="1600"/>
                </a:spcBef>
              </a:pP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if </a:t>
              </a:r>
              <a:r>
                <a:rPr sz="2500" i="1" dirty="0">
                  <a:latin typeface="Times New Roman" panose="02020603050405020304"/>
                  <a:cs typeface="Times New Roman" panose="02020603050405020304"/>
                </a:rPr>
                <a:t>i </a:t>
              </a:r>
              <a:r>
                <a:rPr sz="2500" dirty="0">
                  <a:latin typeface="Symbol" panose="05050102010706020507"/>
                  <a:cs typeface="Symbol" panose="05050102010706020507"/>
                </a:rPr>
                <a:t>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 0 or </a:t>
              </a:r>
              <a:r>
                <a:rPr sz="2500" i="1" dirty="0">
                  <a:latin typeface="Times New Roman" panose="02020603050405020304"/>
                  <a:cs typeface="Times New Roman" panose="02020603050405020304"/>
                </a:rPr>
                <a:t>j </a:t>
              </a:r>
              <a:r>
                <a:rPr sz="2500" dirty="0">
                  <a:latin typeface="Symbol" panose="05050102010706020507"/>
                  <a:cs typeface="Symbol" panose="05050102010706020507"/>
                </a:rPr>
                <a:t></a:t>
              </a:r>
              <a:r>
                <a:rPr sz="2500" spc="-4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0</a:t>
              </a:r>
              <a:endParaRPr sz="2500" dirty="0">
                <a:latin typeface="Times New Roman" panose="02020603050405020304"/>
                <a:cs typeface="Times New Roman" panose="02020603050405020304"/>
              </a:endParaRPr>
            </a:p>
            <a:p>
              <a:pPr marL="12700">
                <a:spcBef>
                  <a:spcPts val="1500"/>
                </a:spcBef>
              </a:pP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if </a:t>
              </a:r>
              <a:r>
                <a:rPr sz="2500" i="1" dirty="0">
                  <a:latin typeface="Times New Roman" panose="02020603050405020304"/>
                  <a:cs typeface="Times New Roman" panose="02020603050405020304"/>
                </a:rPr>
                <a:t>i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, </a:t>
              </a:r>
              <a:r>
                <a:rPr sz="2500" i="1" dirty="0">
                  <a:latin typeface="Times New Roman" panose="02020603050405020304"/>
                  <a:cs typeface="Times New Roman" panose="02020603050405020304"/>
                </a:rPr>
                <a:t>j </a:t>
              </a:r>
              <a:r>
                <a:rPr sz="2500" dirty="0">
                  <a:latin typeface="Symbol" panose="05050102010706020507"/>
                  <a:cs typeface="Symbol" panose="05050102010706020507"/>
                </a:rPr>
                <a:t>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 0 </a:t>
              </a:r>
              <a:r>
                <a:rPr sz="2500" spc="-5" dirty="0">
                  <a:latin typeface="Times New Roman" panose="02020603050405020304"/>
                  <a:cs typeface="Times New Roman" panose="02020603050405020304"/>
                </a:rPr>
                <a:t>and </a:t>
              </a:r>
              <a:r>
                <a:rPr sz="2500" i="1" spc="-5" dirty="0">
                  <a:latin typeface="Times New Roman" panose="02020603050405020304"/>
                  <a:cs typeface="Times New Roman" panose="02020603050405020304"/>
                </a:rPr>
                <a:t>x</a:t>
              </a:r>
              <a:r>
                <a:rPr sz="1500" i="1" spc="-5" dirty="0">
                  <a:latin typeface="Times New Roman" panose="02020603050405020304"/>
                  <a:cs typeface="Times New Roman" panose="02020603050405020304"/>
                </a:rPr>
                <a:t>i </a:t>
              </a:r>
              <a:r>
                <a:rPr sz="2500" dirty="0">
                  <a:latin typeface="Symbol" panose="05050102010706020507"/>
                  <a:cs typeface="Symbol" panose="05050102010706020507"/>
                </a:rPr>
                <a:t>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500" i="1" dirty="0">
                  <a:latin typeface="Times New Roman" panose="02020603050405020304"/>
                  <a:cs typeface="Times New Roman" panose="02020603050405020304"/>
                </a:rPr>
                <a:t>y</a:t>
              </a:r>
              <a:r>
                <a:rPr sz="2500" i="1" spc="-6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500" i="1" dirty="0">
                  <a:latin typeface="Times New Roman" panose="02020603050405020304"/>
                  <a:cs typeface="Times New Roman" panose="02020603050405020304"/>
                </a:rPr>
                <a:t>j</a:t>
              </a:r>
              <a:endParaRPr sz="1500" dirty="0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9" name="object 17"/>
            <p:cNvSpPr txBox="1"/>
            <p:nvPr/>
          </p:nvSpPr>
          <p:spPr>
            <a:xfrm>
              <a:off x="2995548" y="4918964"/>
              <a:ext cx="6962682" cy="444352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spcBef>
                  <a:spcPts val="105"/>
                </a:spcBef>
                <a:tabLst>
                  <a:tab pos="3546475" algn="l"/>
                </a:tabLst>
              </a:pPr>
              <a:r>
                <a:rPr sz="2500" i="1" spc="-5" dirty="0">
                  <a:latin typeface="Times New Roman" panose="02020603050405020304"/>
                  <a:cs typeface="Times New Roman" panose="02020603050405020304"/>
                </a:rPr>
                <a:t>Max</a:t>
              </a:r>
              <a:r>
                <a:rPr sz="2500" spc="-5" dirty="0">
                  <a:latin typeface="Times New Roman" panose="02020603050405020304"/>
                  <a:cs typeface="Times New Roman" panose="02020603050405020304"/>
                </a:rPr>
                <a:t>(</a:t>
              </a:r>
              <a:r>
                <a:rPr sz="2500" i="1" spc="-5" dirty="0">
                  <a:latin typeface="Times New Roman" panose="02020603050405020304"/>
                  <a:cs typeface="Times New Roman" panose="02020603050405020304"/>
                </a:rPr>
                <a:t>c</a:t>
              </a:r>
              <a:r>
                <a:rPr sz="2500" spc="-5" dirty="0">
                  <a:latin typeface="Times New Roman" panose="02020603050405020304"/>
                  <a:cs typeface="Times New Roman" panose="02020603050405020304"/>
                </a:rPr>
                <a:t>[</a:t>
              </a:r>
              <a:r>
                <a:rPr sz="2500" i="1" spc="-5" dirty="0">
                  <a:latin typeface="Times New Roman" panose="02020603050405020304"/>
                  <a:cs typeface="Times New Roman" panose="02020603050405020304"/>
                </a:rPr>
                <a:t>i</a:t>
              </a:r>
              <a:r>
                <a:rPr sz="2500" spc="-5" dirty="0">
                  <a:latin typeface="Times New Roman" panose="02020603050405020304"/>
                  <a:cs typeface="Times New Roman" panose="02020603050405020304"/>
                </a:rPr>
                <a:t>,</a:t>
              </a:r>
              <a:r>
                <a:rPr sz="2500" spc="2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500" i="1" dirty="0">
                  <a:latin typeface="Times New Roman" panose="02020603050405020304"/>
                  <a:cs typeface="Times New Roman" panose="02020603050405020304"/>
                </a:rPr>
                <a:t>j</a:t>
              </a:r>
              <a:r>
                <a:rPr lang="zh-CN" altLang="en-US" sz="2500" i="1" spc="-10" dirty="0">
                  <a:latin typeface="Times New Roman" panose="02020603050405020304"/>
                  <a:cs typeface="Times New Roman" panose="02020603050405020304"/>
                </a:rPr>
                <a:t>－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1],</a:t>
              </a:r>
              <a:r>
                <a:rPr sz="2500" spc="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500" i="1" spc="-5" dirty="0">
                  <a:latin typeface="Times New Roman" panose="02020603050405020304"/>
                  <a:cs typeface="Times New Roman" panose="02020603050405020304"/>
                </a:rPr>
                <a:t>c</a:t>
              </a:r>
              <a:r>
                <a:rPr sz="2500" spc="-5" dirty="0">
                  <a:latin typeface="Times New Roman" panose="02020603050405020304"/>
                  <a:cs typeface="Times New Roman" panose="02020603050405020304"/>
                </a:rPr>
                <a:t>[</a:t>
              </a:r>
              <a:r>
                <a:rPr sz="2500" i="1" spc="-5" dirty="0" err="1">
                  <a:latin typeface="Times New Roman" panose="02020603050405020304"/>
                  <a:cs typeface="Times New Roman" panose="02020603050405020304"/>
                </a:rPr>
                <a:t>i</a:t>
              </a:r>
              <a:r>
                <a:rPr lang="zh-CN" altLang="en-US" sz="2500" i="1" spc="-10" dirty="0">
                  <a:latin typeface="Times New Roman" panose="02020603050405020304"/>
                  <a:cs typeface="Times New Roman" panose="02020603050405020304"/>
                </a:rPr>
                <a:t>－</a:t>
              </a:r>
              <a:r>
                <a:rPr lang="en-US" altLang="zh-CN" sz="2500" dirty="0">
                  <a:latin typeface="Times New Roman" panose="02020603050405020304"/>
                  <a:cs typeface="Times New Roman" panose="02020603050405020304"/>
                </a:rPr>
                <a:t>1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, </a:t>
              </a:r>
              <a:r>
                <a:rPr sz="2500" i="1" dirty="0">
                  <a:latin typeface="Times New Roman" panose="02020603050405020304"/>
                  <a:cs typeface="Times New Roman" panose="02020603050405020304"/>
                </a:rPr>
                <a:t>j 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])	if </a:t>
              </a:r>
              <a:r>
                <a:rPr sz="2500" i="1" dirty="0">
                  <a:latin typeface="Times New Roman" panose="02020603050405020304"/>
                  <a:cs typeface="Times New Roman" panose="02020603050405020304"/>
                </a:rPr>
                <a:t>i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, </a:t>
              </a:r>
              <a:r>
                <a:rPr sz="2500" i="1" dirty="0">
                  <a:latin typeface="Times New Roman" panose="02020603050405020304"/>
                  <a:cs typeface="Times New Roman" panose="02020603050405020304"/>
                </a:rPr>
                <a:t>j </a:t>
              </a:r>
              <a:r>
                <a:rPr sz="2500" dirty="0">
                  <a:latin typeface="Symbol" panose="05050102010706020507"/>
                  <a:cs typeface="Symbol" panose="05050102010706020507"/>
                </a:rPr>
                <a:t></a:t>
              </a:r>
              <a:r>
                <a:rPr sz="2500" dirty="0">
                  <a:latin typeface="Times New Roman" panose="02020603050405020304"/>
                  <a:cs typeface="Times New Roman" panose="02020603050405020304"/>
                </a:rPr>
                <a:t> 0 and </a:t>
              </a:r>
              <a:r>
                <a:rPr sz="2500" i="1" spc="-5" dirty="0">
                  <a:latin typeface="Times New Roman" panose="02020603050405020304"/>
                  <a:cs typeface="Times New Roman" panose="02020603050405020304"/>
                </a:rPr>
                <a:t>x</a:t>
              </a:r>
              <a:r>
                <a:rPr sz="1500" i="1" spc="-5" dirty="0">
                  <a:latin typeface="Times New Roman" panose="02020603050405020304"/>
                  <a:cs typeface="Times New Roman" panose="02020603050405020304"/>
                </a:rPr>
                <a:t>i </a:t>
              </a:r>
              <a:r>
                <a:rPr lang="zh-CN" altLang="en-US" sz="2800" dirty="0"/>
                <a:t>≠ </a:t>
              </a:r>
              <a:r>
                <a:rPr sz="2500" i="1" dirty="0">
                  <a:latin typeface="Times New Roman" panose="02020603050405020304"/>
                  <a:cs typeface="Times New Roman" panose="02020603050405020304"/>
                </a:rPr>
                <a:t>y</a:t>
              </a:r>
              <a:r>
                <a:rPr sz="2500" i="1" spc="-44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500" i="1" spc="-375" dirty="0">
                  <a:latin typeface="Times New Roman" panose="02020603050405020304"/>
                  <a:cs typeface="Times New Roman" panose="02020603050405020304"/>
                </a:rPr>
                <a:t>j</a:t>
              </a:r>
              <a:endParaRPr sz="1500" dirty="0"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603591" y="3835367"/>
            <a:ext cx="197974" cy="1341216"/>
            <a:chOff x="2937395" y="2471927"/>
            <a:chExt cx="192786" cy="1306068"/>
          </a:xfrm>
        </p:grpSpPr>
        <p:sp>
          <p:nvSpPr>
            <p:cNvPr id="12" name="object 6"/>
            <p:cNvSpPr/>
            <p:nvPr/>
          </p:nvSpPr>
          <p:spPr>
            <a:xfrm>
              <a:off x="2937395" y="2471927"/>
              <a:ext cx="192786" cy="448818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1"/>
            <p:cNvSpPr/>
            <p:nvPr/>
          </p:nvSpPr>
          <p:spPr>
            <a:xfrm>
              <a:off x="2937395" y="2920745"/>
              <a:ext cx="192786" cy="8572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R</a:t>
            </a:r>
            <a:r>
              <a:rPr lang="en-US" altLang="zh-CN" dirty="0"/>
              <a:t>ECURSIVE </a:t>
            </a:r>
            <a:r>
              <a:rPr lang="en-US" altLang="zh-CN" sz="4200" dirty="0"/>
              <a:t>S</a:t>
            </a:r>
            <a:r>
              <a:rPr lang="en-US" altLang="zh-CN" dirty="0"/>
              <a:t>OLUTION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735013" y="1911350"/>
            <a:ext cx="7766961" cy="48180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300" dirty="0"/>
              <a:t>We could write a recursive algorithm based on  this formulation.</a:t>
            </a:r>
            <a:endParaRPr lang="en-US" altLang="zh-CN" sz="2300" dirty="0"/>
          </a:p>
          <a:p>
            <a:pPr marL="0" indent="0">
              <a:buNone/>
            </a:pPr>
            <a:r>
              <a:rPr lang="en-US" altLang="zh-CN" sz="2300" dirty="0"/>
              <a:t>Try with “bozo”, “bat”.</a:t>
            </a:r>
            <a:endParaRPr lang="en-US" altLang="zh-CN" sz="2300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67837" y="5840852"/>
            <a:ext cx="5346700" cy="83869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67360"/>
            <a:r>
              <a:rPr lang="en-US" altLang="zh-CN" sz="2300" spc="-5" dirty="0">
                <a:cs typeface="Schoolbook Uralic"/>
              </a:rPr>
              <a:t>Lots of repeated</a:t>
            </a:r>
            <a:r>
              <a:rPr lang="en-US" altLang="zh-CN" sz="2300" spc="15" dirty="0">
                <a:cs typeface="Schoolbook Uralic"/>
              </a:rPr>
              <a:t> </a:t>
            </a:r>
            <a:r>
              <a:rPr lang="en-US" altLang="zh-CN" sz="2300" spc="-5" dirty="0">
                <a:cs typeface="Schoolbook Uralic"/>
              </a:rPr>
              <a:t>subproblems.</a:t>
            </a:r>
            <a:endParaRPr lang="en-US" altLang="zh-CN" sz="2300" dirty="0">
              <a:cs typeface="Schoolbook Uralic"/>
            </a:endParaRPr>
          </a:p>
          <a:p>
            <a:pPr marL="467360">
              <a:spcBef>
                <a:spcPts val="265"/>
              </a:spcBef>
            </a:pPr>
            <a:r>
              <a:rPr lang="en-US" altLang="zh-CN" sz="2300" spc="-10" dirty="0">
                <a:cs typeface="Schoolbook Uralic"/>
              </a:rPr>
              <a:t>Instead </a:t>
            </a:r>
            <a:r>
              <a:rPr lang="en-US" altLang="zh-CN" sz="2300" spc="-5" dirty="0">
                <a:cs typeface="Schoolbook Uralic"/>
              </a:rPr>
              <a:t>of recomputing, store in a</a:t>
            </a:r>
            <a:r>
              <a:rPr lang="en-US" altLang="zh-CN" sz="2300" spc="55" dirty="0">
                <a:cs typeface="Schoolbook Uralic"/>
              </a:rPr>
              <a:t> </a:t>
            </a:r>
            <a:r>
              <a:rPr lang="en-US" altLang="zh-CN" sz="2300" spc="-5" dirty="0">
                <a:cs typeface="Schoolbook Uralic"/>
              </a:rPr>
              <a:t>table.</a:t>
            </a:r>
            <a:endParaRPr lang="en-US" altLang="zh-CN" sz="2300" dirty="0">
              <a:cs typeface="Schoolbook Uralic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35013" y="2806608"/>
            <a:ext cx="8381006" cy="2895600"/>
            <a:chOff x="735013" y="2806608"/>
            <a:chExt cx="8381006" cy="289560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5013" y="2806608"/>
              <a:ext cx="8181975" cy="2895600"/>
            </a:xfrm>
            <a:prstGeom prst="rect">
              <a:avLst/>
            </a:prstGeom>
          </p:spPr>
        </p:pic>
        <p:sp>
          <p:nvSpPr>
            <p:cNvPr id="10" name="object 15"/>
            <p:cNvSpPr txBox="1"/>
            <p:nvPr/>
          </p:nvSpPr>
          <p:spPr>
            <a:xfrm>
              <a:off x="8804869" y="4599733"/>
              <a:ext cx="31115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spcBef>
                  <a:spcPts val="100"/>
                </a:spcBef>
              </a:pPr>
              <a:r>
                <a:rPr dirty="0">
                  <a:latin typeface="Times New Roman" panose="02020603050405020304"/>
                  <a:cs typeface="Times New Roman" panose="02020603050405020304"/>
                </a:rPr>
                <a:t>4,</a:t>
              </a:r>
              <a:r>
                <a:rPr lang="en-US" dirty="0">
                  <a:latin typeface="Times New Roman" panose="02020603050405020304"/>
                  <a:cs typeface="Times New Roman" panose="02020603050405020304"/>
                </a:rPr>
                <a:t>0</a:t>
              </a:r>
              <a:endParaRPr dirty="0">
                <a:latin typeface="Times New Roman" panose="02020603050405020304"/>
                <a:cs typeface="Times New Roman" panose="02020603050405020304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O</a:t>
            </a:r>
            <a:r>
              <a:rPr lang="en-US" altLang="zh-CN" dirty="0"/>
              <a:t>VERLAPPING</a:t>
            </a:r>
            <a:endParaRPr lang="zh-CN" altLang="en-US" dirty="0"/>
          </a:p>
        </p:txBody>
      </p:sp>
      <p:sp>
        <p:nvSpPr>
          <p:cNvPr id="7" name="object 4"/>
          <p:cNvSpPr/>
          <p:nvPr/>
        </p:nvSpPr>
        <p:spPr>
          <a:xfrm>
            <a:off x="1308100" y="2203913"/>
            <a:ext cx="7391400" cy="4177031"/>
          </a:xfrm>
          <a:prstGeom prst="rect">
            <a:avLst/>
          </a:prstGeom>
          <a:blipFill>
            <a:blip r:embed="rId1" cstate="print"/>
            <a:stretch>
              <a:fillRect l="-3699" t="-10116" r="-13115" b="-13022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C</a:t>
            </a:r>
            <a:r>
              <a:rPr lang="en-US" altLang="zh-CN" dirty="0"/>
              <a:t>OMPUTING THE </a:t>
            </a:r>
            <a:r>
              <a:rPr lang="en-US" altLang="zh-CN" sz="4200" dirty="0"/>
              <a:t>L</a:t>
            </a:r>
            <a:r>
              <a:rPr lang="en-US" altLang="zh-CN" dirty="0"/>
              <a:t>ENGTH OF AN </a:t>
            </a:r>
            <a:r>
              <a:rPr lang="en-US" altLang="zh-CN" sz="4200" dirty="0"/>
              <a:t>LCS</a:t>
            </a:r>
            <a:endParaRPr lang="zh-CN" altLang="en-US" sz="42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454740" y="1705659"/>
            <a:ext cx="5980169" cy="5345688"/>
            <a:chOff x="1347732" y="1861307"/>
            <a:chExt cx="5980169" cy="5345688"/>
          </a:xfrm>
        </p:grpSpPr>
        <p:sp>
          <p:nvSpPr>
            <p:cNvPr id="9" name="object 2"/>
            <p:cNvSpPr/>
            <p:nvPr/>
          </p:nvSpPr>
          <p:spPr>
            <a:xfrm>
              <a:off x="1347732" y="1861307"/>
              <a:ext cx="5980168" cy="202190"/>
            </a:xfrm>
            <a:prstGeom prst="rect">
              <a:avLst/>
            </a:prstGeom>
            <a:blipFill>
              <a:blip r:embed="rId1" cstate="print"/>
              <a:stretch>
                <a:fillRect l="-5236" t="-747964" r="-39145"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4"/>
            <p:cNvSpPr/>
            <p:nvPr/>
          </p:nvSpPr>
          <p:spPr>
            <a:xfrm>
              <a:off x="1347733" y="2063495"/>
              <a:ext cx="5980168" cy="5143500"/>
            </a:xfrm>
            <a:prstGeom prst="rect">
              <a:avLst/>
            </a:prstGeom>
            <a:blipFill>
              <a:blip r:embed="rId2" cstate="print"/>
              <a:stretch>
                <a:fillRect l="-5234" r="-39146"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F</a:t>
            </a:r>
            <a:r>
              <a:rPr lang="en-US" altLang="zh-CN" dirty="0"/>
              <a:t>IBONACCI </a:t>
            </a:r>
            <a:r>
              <a:rPr lang="en-US" altLang="zh-CN" sz="4200" dirty="0"/>
              <a:t>N</a:t>
            </a:r>
            <a:r>
              <a:rPr lang="en-US" altLang="zh-CN" dirty="0"/>
              <a:t>UMBERS</a:t>
            </a:r>
            <a:endParaRPr lang="zh-CN" altLang="en-US" dirty="0"/>
          </a:p>
        </p:txBody>
      </p:sp>
      <p:sp>
        <p:nvSpPr>
          <p:cNvPr id="6" name="Slide Number Placeholder 1"/>
          <p:cNvSpPr txBox="1"/>
          <p:nvPr/>
        </p:nvSpPr>
        <p:spPr>
          <a:xfrm>
            <a:off x="3457575" y="6502932"/>
            <a:ext cx="289560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ED6CAD1-EAB7-44E5-88C3-734D5467FD75}" type="slidenum">
              <a:rPr lang="zh-CN" altLang="en-US" smtClean="0"/>
            </a:fld>
            <a:endParaRPr lang="zh-CN" altLang="en-US"/>
          </a:p>
        </p:txBody>
      </p:sp>
      <p:sp>
        <p:nvSpPr>
          <p:cNvPr id="7" name="Freeform 15"/>
          <p:cNvSpPr/>
          <p:nvPr/>
        </p:nvSpPr>
        <p:spPr>
          <a:xfrm>
            <a:off x="471892" y="3299844"/>
            <a:ext cx="8979438" cy="2587134"/>
          </a:xfrm>
          <a:custGeom>
            <a:avLst/>
            <a:gdLst>
              <a:gd name="connsiteX0" fmla="*/ 775883 w 8979438"/>
              <a:gd name="connsiteY0" fmla="*/ 34781 h 2587134"/>
              <a:gd name="connsiteX1" fmla="*/ 108618 w 8979438"/>
              <a:gd name="connsiteY1" fmla="*/ 108922 h 2587134"/>
              <a:gd name="connsiteX2" fmla="*/ 34478 w 8979438"/>
              <a:gd name="connsiteY2" fmla="*/ 627906 h 2587134"/>
              <a:gd name="connsiteX3" fmla="*/ 454607 w 8979438"/>
              <a:gd name="connsiteY3" fmla="*/ 1023322 h 2587134"/>
              <a:gd name="connsiteX4" fmla="*/ 1257797 w 8979438"/>
              <a:gd name="connsiteY4" fmla="*/ 739116 h 2587134"/>
              <a:gd name="connsiteX5" fmla="*/ 2617040 w 8979438"/>
              <a:gd name="connsiteY5" fmla="*/ 862684 h 2587134"/>
              <a:gd name="connsiteX6" fmla="*/ 3407872 w 8979438"/>
              <a:gd name="connsiteY6" fmla="*/ 1468165 h 2587134"/>
              <a:gd name="connsiteX7" fmla="*/ 4149278 w 8979438"/>
              <a:gd name="connsiteY7" fmla="*/ 1801797 h 2587134"/>
              <a:gd name="connsiteX8" fmla="*/ 4569407 w 8979438"/>
              <a:gd name="connsiteY8" fmla="*/ 1381668 h 2587134"/>
              <a:gd name="connsiteX9" fmla="*/ 4853613 w 8979438"/>
              <a:gd name="connsiteY9" fmla="*/ 949181 h 2587134"/>
              <a:gd name="connsiteX10" fmla="*/ 5372597 w 8979438"/>
              <a:gd name="connsiteY10" fmla="*/ 1072749 h 2587134"/>
              <a:gd name="connsiteX11" fmla="*/ 5730942 w 8979438"/>
              <a:gd name="connsiteY11" fmla="*/ 1727657 h 2587134"/>
              <a:gd name="connsiteX12" fmla="*/ 7090186 w 8979438"/>
              <a:gd name="connsiteY12" fmla="*/ 1715300 h 2587134"/>
              <a:gd name="connsiteX13" fmla="*/ 7992229 w 8979438"/>
              <a:gd name="connsiteY13" fmla="*/ 1777084 h 2587134"/>
              <a:gd name="connsiteX14" fmla="*/ 8288791 w 8979438"/>
              <a:gd name="connsiteY14" fmla="*/ 2518489 h 2587134"/>
              <a:gd name="connsiteX15" fmla="*/ 8844845 w 8979438"/>
              <a:gd name="connsiteY15" fmla="*/ 2469062 h 2587134"/>
              <a:gd name="connsiteX16" fmla="*/ 8931342 w 8979438"/>
              <a:gd name="connsiteY16" fmla="*/ 1764727 h 2587134"/>
              <a:gd name="connsiteX17" fmla="*/ 8214651 w 8979438"/>
              <a:gd name="connsiteY17" fmla="*/ 1715300 h 2587134"/>
              <a:gd name="connsiteX18" fmla="*/ 7806878 w 8979438"/>
              <a:gd name="connsiteY18" fmla="*/ 1542306 h 2587134"/>
              <a:gd name="connsiteX19" fmla="*/ 7460888 w 8979438"/>
              <a:gd name="connsiteY19" fmla="*/ 1085106 h 2587134"/>
              <a:gd name="connsiteX20" fmla="*/ 5595018 w 8979438"/>
              <a:gd name="connsiteY20" fmla="*/ 949181 h 2587134"/>
              <a:gd name="connsiteX21" fmla="*/ 4581764 w 8979438"/>
              <a:gd name="connsiteY21" fmla="*/ 702046 h 2587134"/>
              <a:gd name="connsiteX22" fmla="*/ 3420229 w 8979438"/>
              <a:gd name="connsiteY22" fmla="*/ 1072749 h 2587134"/>
              <a:gd name="connsiteX23" fmla="*/ 2382261 w 8979438"/>
              <a:gd name="connsiteY23" fmla="*/ 541408 h 2587134"/>
              <a:gd name="connsiteX24" fmla="*/ 775883 w 8979438"/>
              <a:gd name="connsiteY24" fmla="*/ 34781 h 2587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979438" h="2587134">
                <a:moveTo>
                  <a:pt x="775883" y="34781"/>
                </a:moveTo>
                <a:cubicBezTo>
                  <a:pt x="396943" y="-37300"/>
                  <a:pt x="232185" y="10068"/>
                  <a:pt x="108618" y="108922"/>
                </a:cubicBezTo>
                <a:cubicBezTo>
                  <a:pt x="-14949" y="207776"/>
                  <a:pt x="-23187" y="475506"/>
                  <a:pt x="34478" y="627906"/>
                </a:cubicBezTo>
                <a:cubicBezTo>
                  <a:pt x="92143" y="780306"/>
                  <a:pt x="250721" y="1004787"/>
                  <a:pt x="454607" y="1023322"/>
                </a:cubicBezTo>
                <a:cubicBezTo>
                  <a:pt x="658493" y="1041857"/>
                  <a:pt x="897392" y="765889"/>
                  <a:pt x="1257797" y="739116"/>
                </a:cubicBezTo>
                <a:cubicBezTo>
                  <a:pt x="1618203" y="712343"/>
                  <a:pt x="2258694" y="741176"/>
                  <a:pt x="2617040" y="862684"/>
                </a:cubicBezTo>
                <a:cubicBezTo>
                  <a:pt x="2975386" y="984192"/>
                  <a:pt x="3152499" y="1311646"/>
                  <a:pt x="3407872" y="1468165"/>
                </a:cubicBezTo>
                <a:cubicBezTo>
                  <a:pt x="3663245" y="1624684"/>
                  <a:pt x="3955689" y="1816213"/>
                  <a:pt x="4149278" y="1801797"/>
                </a:cubicBezTo>
                <a:cubicBezTo>
                  <a:pt x="4342867" y="1787381"/>
                  <a:pt x="4452018" y="1523771"/>
                  <a:pt x="4569407" y="1381668"/>
                </a:cubicBezTo>
                <a:cubicBezTo>
                  <a:pt x="4686796" y="1239565"/>
                  <a:pt x="4719748" y="1000667"/>
                  <a:pt x="4853613" y="949181"/>
                </a:cubicBezTo>
                <a:cubicBezTo>
                  <a:pt x="4987478" y="897695"/>
                  <a:pt x="5226376" y="943003"/>
                  <a:pt x="5372597" y="1072749"/>
                </a:cubicBezTo>
                <a:cubicBezTo>
                  <a:pt x="5518819" y="1202495"/>
                  <a:pt x="5444677" y="1620565"/>
                  <a:pt x="5730942" y="1727657"/>
                </a:cubicBezTo>
                <a:cubicBezTo>
                  <a:pt x="6017207" y="1834749"/>
                  <a:pt x="6713305" y="1707062"/>
                  <a:pt x="7090186" y="1715300"/>
                </a:cubicBezTo>
                <a:cubicBezTo>
                  <a:pt x="7467067" y="1723538"/>
                  <a:pt x="7792462" y="1643219"/>
                  <a:pt x="7992229" y="1777084"/>
                </a:cubicBezTo>
                <a:cubicBezTo>
                  <a:pt x="8191997" y="1910949"/>
                  <a:pt x="8146688" y="2403159"/>
                  <a:pt x="8288791" y="2518489"/>
                </a:cubicBezTo>
                <a:cubicBezTo>
                  <a:pt x="8430894" y="2633819"/>
                  <a:pt x="8737753" y="2594689"/>
                  <a:pt x="8844845" y="2469062"/>
                </a:cubicBezTo>
                <a:cubicBezTo>
                  <a:pt x="8951937" y="2343435"/>
                  <a:pt x="9036374" y="1890354"/>
                  <a:pt x="8931342" y="1764727"/>
                </a:cubicBezTo>
                <a:cubicBezTo>
                  <a:pt x="8826310" y="1639100"/>
                  <a:pt x="8402062" y="1752370"/>
                  <a:pt x="8214651" y="1715300"/>
                </a:cubicBezTo>
                <a:cubicBezTo>
                  <a:pt x="8027240" y="1678230"/>
                  <a:pt x="7932505" y="1647338"/>
                  <a:pt x="7806878" y="1542306"/>
                </a:cubicBezTo>
                <a:cubicBezTo>
                  <a:pt x="7681251" y="1437274"/>
                  <a:pt x="7829531" y="1183960"/>
                  <a:pt x="7460888" y="1085106"/>
                </a:cubicBezTo>
                <a:cubicBezTo>
                  <a:pt x="7092245" y="986252"/>
                  <a:pt x="6074872" y="1013024"/>
                  <a:pt x="5595018" y="949181"/>
                </a:cubicBezTo>
                <a:cubicBezTo>
                  <a:pt x="5115164" y="885338"/>
                  <a:pt x="4944229" y="681451"/>
                  <a:pt x="4581764" y="702046"/>
                </a:cubicBezTo>
                <a:cubicBezTo>
                  <a:pt x="4219299" y="722641"/>
                  <a:pt x="3786813" y="1099522"/>
                  <a:pt x="3420229" y="1072749"/>
                </a:cubicBezTo>
                <a:cubicBezTo>
                  <a:pt x="3053645" y="1045976"/>
                  <a:pt x="2822985" y="716462"/>
                  <a:pt x="2382261" y="541408"/>
                </a:cubicBezTo>
                <a:cubicBezTo>
                  <a:pt x="1941537" y="366354"/>
                  <a:pt x="1154823" y="106862"/>
                  <a:pt x="775883" y="34781"/>
                </a:cubicBezTo>
                <a:close/>
              </a:path>
            </a:pathLst>
          </a:custGeom>
          <a:solidFill>
            <a:srgbClr val="ECDBF5"/>
          </a:solidFill>
          <a:ln w="571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64"/>
          <p:cNvSpPr/>
          <p:nvPr/>
        </p:nvSpPr>
        <p:spPr>
          <a:xfrm>
            <a:off x="3066342" y="3309874"/>
            <a:ext cx="6152023" cy="1859819"/>
          </a:xfrm>
          <a:custGeom>
            <a:avLst/>
            <a:gdLst>
              <a:gd name="connsiteX0" fmla="*/ 10233 w 6152023"/>
              <a:gd name="connsiteY0" fmla="*/ 383097 h 1859819"/>
              <a:gd name="connsiteX1" fmla="*/ 319152 w 6152023"/>
              <a:gd name="connsiteY1" fmla="*/ 38 h 1859819"/>
              <a:gd name="connsiteX2" fmla="*/ 1876103 w 6152023"/>
              <a:gd name="connsiteY2" fmla="*/ 358384 h 1859819"/>
              <a:gd name="connsiteX3" fmla="*/ 2456871 w 6152023"/>
              <a:gd name="connsiteY3" fmla="*/ 185389 h 1859819"/>
              <a:gd name="connsiteX4" fmla="*/ 3272417 w 6152023"/>
              <a:gd name="connsiteY4" fmla="*/ 185389 h 1859819"/>
              <a:gd name="connsiteX5" fmla="*/ 4013822 w 6152023"/>
              <a:gd name="connsiteY5" fmla="*/ 617876 h 1859819"/>
              <a:gd name="connsiteX6" fmla="*/ 5830265 w 6152023"/>
              <a:gd name="connsiteY6" fmla="*/ 939151 h 1859819"/>
              <a:gd name="connsiteX7" fmla="*/ 6139184 w 6152023"/>
              <a:gd name="connsiteY7" fmla="*/ 1519919 h 1859819"/>
              <a:gd name="connsiteX8" fmla="*/ 5669628 w 6152023"/>
              <a:gd name="connsiteY8" fmla="*/ 1841194 h 1859819"/>
              <a:gd name="connsiteX9" fmla="*/ 4644017 w 6152023"/>
              <a:gd name="connsiteY9" fmla="*/ 976222 h 1859819"/>
              <a:gd name="connsiteX10" fmla="*/ 3049995 w 6152023"/>
              <a:gd name="connsiteY10" fmla="*/ 852654 h 1859819"/>
              <a:gd name="connsiteX11" fmla="*/ 2271519 w 6152023"/>
              <a:gd name="connsiteY11" fmla="*/ 827940 h 1859819"/>
              <a:gd name="connsiteX12" fmla="*/ 1443617 w 6152023"/>
              <a:gd name="connsiteY12" fmla="*/ 543735 h 1859819"/>
              <a:gd name="connsiteX13" fmla="*/ 1048201 w 6152023"/>
              <a:gd name="connsiteY13" fmla="*/ 877367 h 1859819"/>
              <a:gd name="connsiteX14" fmla="*/ 170871 w 6152023"/>
              <a:gd name="connsiteY14" fmla="*/ 865011 h 1859819"/>
              <a:gd name="connsiteX15" fmla="*/ 10233 w 6152023"/>
              <a:gd name="connsiteY15" fmla="*/ 383097 h 185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52023" h="1859819">
                <a:moveTo>
                  <a:pt x="10233" y="383097"/>
                </a:moveTo>
                <a:cubicBezTo>
                  <a:pt x="34947" y="238935"/>
                  <a:pt x="8174" y="4157"/>
                  <a:pt x="319152" y="38"/>
                </a:cubicBezTo>
                <a:cubicBezTo>
                  <a:pt x="630130" y="-4081"/>
                  <a:pt x="1519817" y="327492"/>
                  <a:pt x="1876103" y="358384"/>
                </a:cubicBezTo>
                <a:cubicBezTo>
                  <a:pt x="2232389" y="389276"/>
                  <a:pt x="2224152" y="214222"/>
                  <a:pt x="2456871" y="185389"/>
                </a:cubicBezTo>
                <a:cubicBezTo>
                  <a:pt x="2689590" y="156556"/>
                  <a:pt x="3012925" y="113308"/>
                  <a:pt x="3272417" y="185389"/>
                </a:cubicBezTo>
                <a:cubicBezTo>
                  <a:pt x="3531909" y="257470"/>
                  <a:pt x="3587514" y="492249"/>
                  <a:pt x="4013822" y="617876"/>
                </a:cubicBezTo>
                <a:cubicBezTo>
                  <a:pt x="4440130" y="743503"/>
                  <a:pt x="5476038" y="788810"/>
                  <a:pt x="5830265" y="939151"/>
                </a:cubicBezTo>
                <a:cubicBezTo>
                  <a:pt x="6184492" y="1089492"/>
                  <a:pt x="6165957" y="1369579"/>
                  <a:pt x="6139184" y="1519919"/>
                </a:cubicBezTo>
                <a:cubicBezTo>
                  <a:pt x="6112411" y="1670259"/>
                  <a:pt x="5918822" y="1931810"/>
                  <a:pt x="5669628" y="1841194"/>
                </a:cubicBezTo>
                <a:cubicBezTo>
                  <a:pt x="5420434" y="1750578"/>
                  <a:pt x="5080622" y="1140979"/>
                  <a:pt x="4644017" y="976222"/>
                </a:cubicBezTo>
                <a:cubicBezTo>
                  <a:pt x="4207412" y="811465"/>
                  <a:pt x="3445411" y="877368"/>
                  <a:pt x="3049995" y="852654"/>
                </a:cubicBezTo>
                <a:cubicBezTo>
                  <a:pt x="2654579" y="827940"/>
                  <a:pt x="2539249" y="879426"/>
                  <a:pt x="2271519" y="827940"/>
                </a:cubicBezTo>
                <a:cubicBezTo>
                  <a:pt x="2003789" y="776454"/>
                  <a:pt x="1647503" y="535497"/>
                  <a:pt x="1443617" y="543735"/>
                </a:cubicBezTo>
                <a:cubicBezTo>
                  <a:pt x="1239731" y="551973"/>
                  <a:pt x="1260325" y="823821"/>
                  <a:pt x="1048201" y="877367"/>
                </a:cubicBezTo>
                <a:cubicBezTo>
                  <a:pt x="836077" y="930913"/>
                  <a:pt x="347985" y="943270"/>
                  <a:pt x="170871" y="865011"/>
                </a:cubicBezTo>
                <a:cubicBezTo>
                  <a:pt x="-6243" y="786752"/>
                  <a:pt x="-14481" y="527259"/>
                  <a:pt x="10233" y="383097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2"/>
          <p:cNvSpPr/>
          <p:nvPr/>
        </p:nvSpPr>
        <p:spPr>
          <a:xfrm>
            <a:off x="2238327" y="2292581"/>
            <a:ext cx="6741763" cy="2059438"/>
          </a:xfrm>
          <a:custGeom>
            <a:avLst/>
            <a:gdLst>
              <a:gd name="connsiteX0" fmla="*/ 381048 w 6741763"/>
              <a:gd name="connsiteY0" fmla="*/ 102931 h 2059438"/>
              <a:gd name="connsiteX1" fmla="*/ 84486 w 6741763"/>
              <a:gd name="connsiteY1" fmla="*/ 387136 h 2059438"/>
              <a:gd name="connsiteX2" fmla="*/ 59772 w 6741763"/>
              <a:gd name="connsiteY2" fmla="*/ 844336 h 2059438"/>
              <a:gd name="connsiteX3" fmla="*/ 813534 w 6741763"/>
              <a:gd name="connsiteY3" fmla="*/ 1153255 h 2059438"/>
              <a:gd name="connsiteX4" fmla="*/ 2506410 w 6741763"/>
              <a:gd name="connsiteY4" fmla="*/ 1140898 h 2059438"/>
              <a:gd name="connsiteX5" fmla="*/ 3816226 w 6741763"/>
              <a:gd name="connsiteY5" fmla="*/ 1066758 h 2059438"/>
              <a:gd name="connsiteX6" fmla="*/ 4878907 w 6741763"/>
              <a:gd name="connsiteY6" fmla="*/ 1350963 h 2059438"/>
              <a:gd name="connsiteX7" fmla="*/ 5373178 w 6741763"/>
              <a:gd name="connsiteY7" fmla="*/ 1820520 h 2059438"/>
              <a:gd name="connsiteX8" fmla="*/ 5991016 w 6741763"/>
              <a:gd name="connsiteY8" fmla="*/ 2055298 h 2059438"/>
              <a:gd name="connsiteX9" fmla="*/ 6645924 w 6741763"/>
              <a:gd name="connsiteY9" fmla="*/ 1635169 h 2059438"/>
              <a:gd name="connsiteX10" fmla="*/ 6584140 w 6741763"/>
              <a:gd name="connsiteY10" fmla="*/ 1066758 h 2059438"/>
              <a:gd name="connsiteX11" fmla="*/ 5212540 w 6741763"/>
              <a:gd name="connsiteY11" fmla="*/ 967904 h 2059438"/>
              <a:gd name="connsiteX12" fmla="*/ 4359924 w 6741763"/>
              <a:gd name="connsiteY12" fmla="*/ 1054401 h 2059438"/>
              <a:gd name="connsiteX13" fmla="*/ 2543480 w 6741763"/>
              <a:gd name="connsiteY13" fmla="*/ 733125 h 2059438"/>
              <a:gd name="connsiteX14" fmla="*/ 615826 w 6741763"/>
              <a:gd name="connsiteY14" fmla="*/ 41147 h 2059438"/>
              <a:gd name="connsiteX15" fmla="*/ 381048 w 6741763"/>
              <a:gd name="connsiteY15" fmla="*/ 102931 h 205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741763" h="2059438">
                <a:moveTo>
                  <a:pt x="381048" y="102931"/>
                </a:moveTo>
                <a:cubicBezTo>
                  <a:pt x="292491" y="160596"/>
                  <a:pt x="138032" y="263569"/>
                  <a:pt x="84486" y="387136"/>
                </a:cubicBezTo>
                <a:cubicBezTo>
                  <a:pt x="30940" y="510704"/>
                  <a:pt x="-61736" y="716650"/>
                  <a:pt x="59772" y="844336"/>
                </a:cubicBezTo>
                <a:cubicBezTo>
                  <a:pt x="181280" y="972022"/>
                  <a:pt x="405761" y="1103828"/>
                  <a:pt x="813534" y="1153255"/>
                </a:cubicBezTo>
                <a:cubicBezTo>
                  <a:pt x="1221307" y="1202682"/>
                  <a:pt x="2005961" y="1155314"/>
                  <a:pt x="2506410" y="1140898"/>
                </a:cubicBezTo>
                <a:cubicBezTo>
                  <a:pt x="3006859" y="1126482"/>
                  <a:pt x="3420810" y="1031747"/>
                  <a:pt x="3816226" y="1066758"/>
                </a:cubicBezTo>
                <a:cubicBezTo>
                  <a:pt x="4211642" y="1101769"/>
                  <a:pt x="4619415" y="1225336"/>
                  <a:pt x="4878907" y="1350963"/>
                </a:cubicBezTo>
                <a:cubicBezTo>
                  <a:pt x="5138399" y="1476590"/>
                  <a:pt x="5187827" y="1703131"/>
                  <a:pt x="5373178" y="1820520"/>
                </a:cubicBezTo>
                <a:cubicBezTo>
                  <a:pt x="5558529" y="1937909"/>
                  <a:pt x="5778892" y="2086190"/>
                  <a:pt x="5991016" y="2055298"/>
                </a:cubicBezTo>
                <a:cubicBezTo>
                  <a:pt x="6203140" y="2024406"/>
                  <a:pt x="6547070" y="1799926"/>
                  <a:pt x="6645924" y="1635169"/>
                </a:cubicBezTo>
                <a:cubicBezTo>
                  <a:pt x="6744778" y="1470412"/>
                  <a:pt x="6823037" y="1177969"/>
                  <a:pt x="6584140" y="1066758"/>
                </a:cubicBezTo>
                <a:cubicBezTo>
                  <a:pt x="6345243" y="955547"/>
                  <a:pt x="5583243" y="969964"/>
                  <a:pt x="5212540" y="967904"/>
                </a:cubicBezTo>
                <a:cubicBezTo>
                  <a:pt x="4841837" y="965845"/>
                  <a:pt x="4804767" y="1093531"/>
                  <a:pt x="4359924" y="1054401"/>
                </a:cubicBezTo>
                <a:cubicBezTo>
                  <a:pt x="3915081" y="1015271"/>
                  <a:pt x="3167496" y="902001"/>
                  <a:pt x="2543480" y="733125"/>
                </a:cubicBezTo>
                <a:cubicBezTo>
                  <a:pt x="1919464" y="564249"/>
                  <a:pt x="978291" y="140001"/>
                  <a:pt x="615826" y="41147"/>
                </a:cubicBezTo>
                <a:cubicBezTo>
                  <a:pt x="253361" y="-57707"/>
                  <a:pt x="469605" y="45266"/>
                  <a:pt x="381048" y="10293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76200">
            <a:solidFill>
              <a:srgbClr val="FF82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3"/>
          <p:cNvSpPr/>
          <p:nvPr/>
        </p:nvSpPr>
        <p:spPr>
          <a:xfrm>
            <a:off x="4336964" y="1837271"/>
            <a:ext cx="889686" cy="5189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8</a:t>
            </a:r>
            <a:endParaRPr lang="en-US"/>
          </a:p>
        </p:txBody>
      </p:sp>
      <p:sp>
        <p:nvSpPr>
          <p:cNvPr id="11" name="Oval 4"/>
          <p:cNvSpPr/>
          <p:nvPr/>
        </p:nvSpPr>
        <p:spPr>
          <a:xfrm>
            <a:off x="5980414" y="2632222"/>
            <a:ext cx="889686" cy="51898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7</a:t>
            </a:r>
            <a:endParaRPr lang="en-US"/>
          </a:p>
        </p:txBody>
      </p:sp>
      <p:sp>
        <p:nvSpPr>
          <p:cNvPr id="12" name="Oval 5"/>
          <p:cNvSpPr/>
          <p:nvPr/>
        </p:nvSpPr>
        <p:spPr>
          <a:xfrm>
            <a:off x="2602900" y="2632222"/>
            <a:ext cx="889686" cy="5189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US" dirty="0"/>
          </a:p>
        </p:txBody>
      </p:sp>
      <p:sp>
        <p:nvSpPr>
          <p:cNvPr id="13" name="Oval 6"/>
          <p:cNvSpPr/>
          <p:nvPr/>
        </p:nvSpPr>
        <p:spPr>
          <a:xfrm>
            <a:off x="7706240" y="3526285"/>
            <a:ext cx="889686" cy="5189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en-US" dirty="0"/>
          </a:p>
        </p:txBody>
      </p:sp>
      <p:sp>
        <p:nvSpPr>
          <p:cNvPr id="14" name="Oval 7"/>
          <p:cNvSpPr/>
          <p:nvPr/>
        </p:nvSpPr>
        <p:spPr>
          <a:xfrm>
            <a:off x="5436715" y="3552929"/>
            <a:ext cx="889686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 dirty="0"/>
          </a:p>
        </p:txBody>
      </p:sp>
      <p:sp>
        <p:nvSpPr>
          <p:cNvPr id="15" name="Oval 8"/>
          <p:cNvSpPr/>
          <p:nvPr/>
        </p:nvSpPr>
        <p:spPr>
          <a:xfrm>
            <a:off x="3296937" y="3552929"/>
            <a:ext cx="889686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 dirty="0"/>
          </a:p>
        </p:txBody>
      </p:sp>
      <p:sp>
        <p:nvSpPr>
          <p:cNvPr id="16" name="Oval 9"/>
          <p:cNvSpPr/>
          <p:nvPr/>
        </p:nvSpPr>
        <p:spPr>
          <a:xfrm>
            <a:off x="712316" y="3526285"/>
            <a:ext cx="889686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17" name="Oval 10"/>
          <p:cNvSpPr/>
          <p:nvPr/>
        </p:nvSpPr>
        <p:spPr>
          <a:xfrm>
            <a:off x="6153406" y="4420348"/>
            <a:ext cx="556055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18" name="Oval 11"/>
          <p:cNvSpPr/>
          <p:nvPr/>
        </p:nvSpPr>
        <p:spPr>
          <a:xfrm>
            <a:off x="4058936" y="4416487"/>
            <a:ext cx="556055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19" name="Oval 12"/>
          <p:cNvSpPr/>
          <p:nvPr/>
        </p:nvSpPr>
        <p:spPr>
          <a:xfrm>
            <a:off x="8414691" y="4416487"/>
            <a:ext cx="556057" cy="518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  <a:endParaRPr lang="en-US" dirty="0"/>
          </a:p>
        </p:txBody>
      </p:sp>
      <p:sp>
        <p:nvSpPr>
          <p:cNvPr id="20" name="Oval 13"/>
          <p:cNvSpPr/>
          <p:nvPr/>
        </p:nvSpPr>
        <p:spPr>
          <a:xfrm>
            <a:off x="7444686" y="4416487"/>
            <a:ext cx="584887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21" name="Oval 14"/>
          <p:cNvSpPr/>
          <p:nvPr/>
        </p:nvSpPr>
        <p:spPr>
          <a:xfrm>
            <a:off x="5229738" y="4416487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/>
          </a:p>
        </p:txBody>
      </p:sp>
      <p:sp>
        <p:nvSpPr>
          <p:cNvPr id="22" name="Oval 16"/>
          <p:cNvSpPr/>
          <p:nvPr/>
        </p:nvSpPr>
        <p:spPr>
          <a:xfrm>
            <a:off x="2971542" y="4416487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 dirty="0"/>
          </a:p>
        </p:txBody>
      </p:sp>
      <p:sp>
        <p:nvSpPr>
          <p:cNvPr id="23" name="Oval 17"/>
          <p:cNvSpPr/>
          <p:nvPr/>
        </p:nvSpPr>
        <p:spPr>
          <a:xfrm>
            <a:off x="1683352" y="4416487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  <a:endParaRPr lang="en-US" dirty="0"/>
          </a:p>
        </p:txBody>
      </p:sp>
      <p:sp>
        <p:nvSpPr>
          <p:cNvPr id="24" name="Oval 18"/>
          <p:cNvSpPr/>
          <p:nvPr/>
        </p:nvSpPr>
        <p:spPr>
          <a:xfrm>
            <a:off x="736515" y="4425499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5" name="Oval 19"/>
          <p:cNvSpPr/>
          <p:nvPr/>
        </p:nvSpPr>
        <p:spPr>
          <a:xfrm>
            <a:off x="1961379" y="5171023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6" name="Oval 20"/>
          <p:cNvSpPr/>
          <p:nvPr/>
        </p:nvSpPr>
        <p:spPr>
          <a:xfrm>
            <a:off x="3296938" y="5171023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7" name="Oval 21"/>
          <p:cNvSpPr/>
          <p:nvPr/>
        </p:nvSpPr>
        <p:spPr>
          <a:xfrm>
            <a:off x="5471980" y="5171023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8" name="Oval 22"/>
          <p:cNvSpPr/>
          <p:nvPr/>
        </p:nvSpPr>
        <p:spPr>
          <a:xfrm>
            <a:off x="7150185" y="5171023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29" name="Oval 23"/>
          <p:cNvSpPr/>
          <p:nvPr/>
        </p:nvSpPr>
        <p:spPr>
          <a:xfrm>
            <a:off x="7595028" y="5171023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/>
          </a:p>
        </p:txBody>
      </p:sp>
      <p:sp>
        <p:nvSpPr>
          <p:cNvPr id="30" name="Oval 24"/>
          <p:cNvSpPr/>
          <p:nvPr/>
        </p:nvSpPr>
        <p:spPr>
          <a:xfrm>
            <a:off x="8236550" y="5171023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/>
          </a:p>
        </p:txBody>
      </p:sp>
      <p:sp>
        <p:nvSpPr>
          <p:cNvPr id="31" name="Oval 25"/>
          <p:cNvSpPr/>
          <p:nvPr/>
        </p:nvSpPr>
        <p:spPr>
          <a:xfrm>
            <a:off x="8678304" y="5171023"/>
            <a:ext cx="584887" cy="51898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  <a:endParaRPr lang="en-US" dirty="0"/>
          </a:p>
        </p:txBody>
      </p:sp>
      <p:sp>
        <p:nvSpPr>
          <p:cNvPr id="32" name="Oval 26"/>
          <p:cNvSpPr/>
          <p:nvPr/>
        </p:nvSpPr>
        <p:spPr>
          <a:xfrm>
            <a:off x="6050948" y="5171023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33" name="Oval 27"/>
          <p:cNvSpPr/>
          <p:nvPr/>
        </p:nvSpPr>
        <p:spPr>
          <a:xfrm>
            <a:off x="6495791" y="5171023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/>
          </a:p>
        </p:txBody>
      </p:sp>
      <p:sp>
        <p:nvSpPr>
          <p:cNvPr id="34" name="Oval 28"/>
          <p:cNvSpPr/>
          <p:nvPr/>
        </p:nvSpPr>
        <p:spPr>
          <a:xfrm>
            <a:off x="3921464" y="5171023"/>
            <a:ext cx="556055" cy="518984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35" name="Oval 29"/>
          <p:cNvSpPr/>
          <p:nvPr/>
        </p:nvSpPr>
        <p:spPr>
          <a:xfrm>
            <a:off x="4366307" y="5171023"/>
            <a:ext cx="556055" cy="5189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US" dirty="0"/>
          </a:p>
        </p:txBody>
      </p:sp>
      <p:sp>
        <p:nvSpPr>
          <p:cNvPr id="36" name="Oval 30"/>
          <p:cNvSpPr/>
          <p:nvPr/>
        </p:nvSpPr>
        <p:spPr>
          <a:xfrm>
            <a:off x="1490793" y="5171023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7" name="Oval 31"/>
          <p:cNvSpPr/>
          <p:nvPr/>
        </p:nvSpPr>
        <p:spPr>
          <a:xfrm>
            <a:off x="2852095" y="5171023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8" name="Oval 32"/>
          <p:cNvSpPr/>
          <p:nvPr/>
        </p:nvSpPr>
        <p:spPr>
          <a:xfrm>
            <a:off x="5050050" y="5171023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39" name="Oval 33"/>
          <p:cNvSpPr/>
          <p:nvPr/>
        </p:nvSpPr>
        <p:spPr>
          <a:xfrm>
            <a:off x="900502" y="5171023"/>
            <a:ext cx="556055" cy="518984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40" name="Oval 34"/>
          <p:cNvSpPr/>
          <p:nvPr/>
        </p:nvSpPr>
        <p:spPr>
          <a:xfrm>
            <a:off x="445746" y="5171023"/>
            <a:ext cx="556055" cy="51898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US" dirty="0"/>
          </a:p>
        </p:txBody>
      </p:sp>
      <p:sp>
        <p:nvSpPr>
          <p:cNvPr id="41" name="Oval 35"/>
          <p:cNvSpPr/>
          <p:nvPr/>
        </p:nvSpPr>
        <p:spPr>
          <a:xfrm>
            <a:off x="2314385" y="5925558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42" name="Oval 36"/>
          <p:cNvSpPr/>
          <p:nvPr/>
        </p:nvSpPr>
        <p:spPr>
          <a:xfrm>
            <a:off x="1902687" y="5925559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US" dirty="0"/>
          </a:p>
        </p:txBody>
      </p:sp>
      <p:sp>
        <p:nvSpPr>
          <p:cNvPr id="43" name="Oval 37"/>
          <p:cNvSpPr/>
          <p:nvPr/>
        </p:nvSpPr>
        <p:spPr>
          <a:xfrm>
            <a:off x="3492586" y="5994820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44" name="Oval 38"/>
          <p:cNvSpPr/>
          <p:nvPr/>
        </p:nvSpPr>
        <p:spPr>
          <a:xfrm>
            <a:off x="3130122" y="6023645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US" dirty="0"/>
          </a:p>
        </p:txBody>
      </p:sp>
      <p:sp>
        <p:nvSpPr>
          <p:cNvPr id="45" name="Oval 39"/>
          <p:cNvSpPr/>
          <p:nvPr/>
        </p:nvSpPr>
        <p:spPr>
          <a:xfrm>
            <a:off x="4223823" y="6023645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46" name="Oval 40"/>
          <p:cNvSpPr/>
          <p:nvPr/>
        </p:nvSpPr>
        <p:spPr>
          <a:xfrm>
            <a:off x="3871912" y="5999697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US" dirty="0"/>
          </a:p>
        </p:txBody>
      </p:sp>
      <p:sp>
        <p:nvSpPr>
          <p:cNvPr id="47" name="Oval 41"/>
          <p:cNvSpPr/>
          <p:nvPr/>
        </p:nvSpPr>
        <p:spPr>
          <a:xfrm>
            <a:off x="5698140" y="6016932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US" dirty="0"/>
          </a:p>
        </p:txBody>
      </p:sp>
      <p:sp>
        <p:nvSpPr>
          <p:cNvPr id="48" name="Oval 42"/>
          <p:cNvSpPr/>
          <p:nvPr/>
        </p:nvSpPr>
        <p:spPr>
          <a:xfrm>
            <a:off x="5346229" y="5992984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US" dirty="0"/>
          </a:p>
        </p:txBody>
      </p:sp>
      <p:sp>
        <p:nvSpPr>
          <p:cNvPr id="49" name="Oval 43"/>
          <p:cNvSpPr/>
          <p:nvPr/>
        </p:nvSpPr>
        <p:spPr>
          <a:xfrm>
            <a:off x="6358843" y="5992984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0" name="Oval 44"/>
          <p:cNvSpPr/>
          <p:nvPr/>
        </p:nvSpPr>
        <p:spPr>
          <a:xfrm>
            <a:off x="6006932" y="5969036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US" dirty="0"/>
          </a:p>
        </p:txBody>
      </p:sp>
      <p:sp>
        <p:nvSpPr>
          <p:cNvPr id="51" name="Oval 45"/>
          <p:cNvSpPr/>
          <p:nvPr/>
        </p:nvSpPr>
        <p:spPr>
          <a:xfrm>
            <a:off x="7405365" y="6016932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2" name="Oval 46"/>
          <p:cNvSpPr/>
          <p:nvPr/>
        </p:nvSpPr>
        <p:spPr>
          <a:xfrm>
            <a:off x="7053454" y="5992984"/>
            <a:ext cx="379326" cy="35603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US" dirty="0"/>
          </a:p>
        </p:txBody>
      </p:sp>
      <p:sp>
        <p:nvSpPr>
          <p:cNvPr id="53" name="Oval 47"/>
          <p:cNvSpPr/>
          <p:nvPr/>
        </p:nvSpPr>
        <p:spPr>
          <a:xfrm>
            <a:off x="4777819" y="5952692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54" name="Oval 48"/>
          <p:cNvSpPr/>
          <p:nvPr/>
        </p:nvSpPr>
        <p:spPr>
          <a:xfrm>
            <a:off x="4505200" y="5999697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5" name="Oval 49"/>
          <p:cNvSpPr/>
          <p:nvPr/>
        </p:nvSpPr>
        <p:spPr>
          <a:xfrm>
            <a:off x="6833935" y="5758899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56" name="Oval 50"/>
          <p:cNvSpPr/>
          <p:nvPr/>
        </p:nvSpPr>
        <p:spPr>
          <a:xfrm>
            <a:off x="6561316" y="5805904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7" name="Oval 51"/>
          <p:cNvSpPr/>
          <p:nvPr/>
        </p:nvSpPr>
        <p:spPr>
          <a:xfrm>
            <a:off x="7916314" y="5851088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58" name="Oval 52"/>
          <p:cNvSpPr/>
          <p:nvPr/>
        </p:nvSpPr>
        <p:spPr>
          <a:xfrm>
            <a:off x="7643695" y="5898093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59" name="Oval 53"/>
          <p:cNvSpPr/>
          <p:nvPr/>
        </p:nvSpPr>
        <p:spPr>
          <a:xfrm>
            <a:off x="8537750" y="5986449"/>
            <a:ext cx="432998" cy="420273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  <a:endParaRPr lang="en-US" dirty="0"/>
          </a:p>
        </p:txBody>
      </p:sp>
      <p:sp>
        <p:nvSpPr>
          <p:cNvPr id="60" name="Oval 54"/>
          <p:cNvSpPr/>
          <p:nvPr/>
        </p:nvSpPr>
        <p:spPr>
          <a:xfrm>
            <a:off x="8265131" y="6033454"/>
            <a:ext cx="379326" cy="356033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61" name="Oval 55"/>
          <p:cNvSpPr/>
          <p:nvPr/>
        </p:nvSpPr>
        <p:spPr>
          <a:xfrm>
            <a:off x="4982085" y="6379678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62" name="Oval 56"/>
          <p:cNvSpPr/>
          <p:nvPr/>
        </p:nvSpPr>
        <p:spPr>
          <a:xfrm>
            <a:off x="4619621" y="6408503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US" dirty="0"/>
          </a:p>
        </p:txBody>
      </p:sp>
      <p:sp>
        <p:nvSpPr>
          <p:cNvPr id="63" name="Oval 57"/>
          <p:cNvSpPr/>
          <p:nvPr/>
        </p:nvSpPr>
        <p:spPr>
          <a:xfrm>
            <a:off x="6858515" y="6344140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64" name="Oval 58"/>
          <p:cNvSpPr/>
          <p:nvPr/>
        </p:nvSpPr>
        <p:spPr>
          <a:xfrm>
            <a:off x="6496051" y="6372965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US" dirty="0"/>
          </a:p>
        </p:txBody>
      </p:sp>
      <p:sp>
        <p:nvSpPr>
          <p:cNvPr id="65" name="Oval 59"/>
          <p:cNvSpPr/>
          <p:nvPr/>
        </p:nvSpPr>
        <p:spPr>
          <a:xfrm>
            <a:off x="8075468" y="6394348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66" name="Oval 60"/>
          <p:cNvSpPr/>
          <p:nvPr/>
        </p:nvSpPr>
        <p:spPr>
          <a:xfrm>
            <a:off x="7713004" y="6423173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US" dirty="0"/>
          </a:p>
        </p:txBody>
      </p:sp>
      <p:sp>
        <p:nvSpPr>
          <p:cNvPr id="67" name="Oval 61"/>
          <p:cNvSpPr/>
          <p:nvPr/>
        </p:nvSpPr>
        <p:spPr>
          <a:xfrm>
            <a:off x="8901372" y="6406722"/>
            <a:ext cx="379326" cy="349320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  <a:endParaRPr lang="en-US" dirty="0"/>
          </a:p>
        </p:txBody>
      </p:sp>
      <p:sp>
        <p:nvSpPr>
          <p:cNvPr id="68" name="Oval 62"/>
          <p:cNvSpPr/>
          <p:nvPr/>
        </p:nvSpPr>
        <p:spPr>
          <a:xfrm>
            <a:off x="8538908" y="6435547"/>
            <a:ext cx="379326" cy="34932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US" dirty="0"/>
          </a:p>
        </p:txBody>
      </p:sp>
      <p:sp>
        <p:nvSpPr>
          <p:cNvPr id="69" name="TextBox 63"/>
          <p:cNvSpPr txBox="1"/>
          <p:nvPr/>
        </p:nvSpPr>
        <p:spPr>
          <a:xfrm>
            <a:off x="8901372" y="5758899"/>
            <a:ext cx="576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etc</a:t>
            </a:r>
            <a:endParaRPr lang="en-US" dirty="0"/>
          </a:p>
        </p:txBody>
      </p:sp>
      <p:cxnSp>
        <p:nvCxnSpPr>
          <p:cNvPr id="70" name="Straight Connector 65"/>
          <p:cNvCxnSpPr>
            <a:stCxn id="10" idx="4"/>
            <a:endCxn id="11" idx="0"/>
          </p:cNvCxnSpPr>
          <p:nvPr/>
        </p:nvCxnSpPr>
        <p:spPr>
          <a:xfrm>
            <a:off x="4781807" y="2356255"/>
            <a:ext cx="1643450" cy="275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66"/>
          <p:cNvCxnSpPr>
            <a:stCxn id="10" idx="4"/>
            <a:endCxn id="12" idx="0"/>
          </p:cNvCxnSpPr>
          <p:nvPr/>
        </p:nvCxnSpPr>
        <p:spPr>
          <a:xfrm flipH="1">
            <a:off x="3047743" y="2356255"/>
            <a:ext cx="1734064" cy="2759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69"/>
          <p:cNvCxnSpPr>
            <a:stCxn id="11" idx="4"/>
            <a:endCxn id="13" idx="0"/>
          </p:cNvCxnSpPr>
          <p:nvPr/>
        </p:nvCxnSpPr>
        <p:spPr>
          <a:xfrm>
            <a:off x="6425257" y="3151206"/>
            <a:ext cx="1725826" cy="375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1" idx="4"/>
            <a:endCxn id="14" idx="0"/>
          </p:cNvCxnSpPr>
          <p:nvPr/>
        </p:nvCxnSpPr>
        <p:spPr>
          <a:xfrm flipH="1">
            <a:off x="5881558" y="3151206"/>
            <a:ext cx="543699" cy="401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5"/>
          <p:cNvCxnSpPr>
            <a:stCxn id="13" idx="4"/>
            <a:endCxn id="19" idx="0"/>
          </p:cNvCxnSpPr>
          <p:nvPr/>
        </p:nvCxnSpPr>
        <p:spPr>
          <a:xfrm>
            <a:off x="8151083" y="4045269"/>
            <a:ext cx="541637" cy="371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8"/>
          <p:cNvCxnSpPr>
            <a:stCxn id="13" idx="4"/>
            <a:endCxn id="20" idx="0"/>
          </p:cNvCxnSpPr>
          <p:nvPr/>
        </p:nvCxnSpPr>
        <p:spPr>
          <a:xfrm flipH="1">
            <a:off x="7737130" y="4045269"/>
            <a:ext cx="413953" cy="371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81"/>
          <p:cNvCxnSpPr>
            <a:stCxn id="14" idx="4"/>
            <a:endCxn id="17" idx="0"/>
          </p:cNvCxnSpPr>
          <p:nvPr/>
        </p:nvCxnSpPr>
        <p:spPr>
          <a:xfrm>
            <a:off x="5881558" y="4071913"/>
            <a:ext cx="549876" cy="348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84"/>
          <p:cNvCxnSpPr>
            <a:stCxn id="14" idx="4"/>
            <a:endCxn id="21" idx="0"/>
          </p:cNvCxnSpPr>
          <p:nvPr/>
        </p:nvCxnSpPr>
        <p:spPr>
          <a:xfrm flipH="1">
            <a:off x="5507766" y="4071913"/>
            <a:ext cx="373792" cy="344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87"/>
          <p:cNvCxnSpPr>
            <a:stCxn id="15" idx="4"/>
            <a:endCxn id="18" idx="0"/>
          </p:cNvCxnSpPr>
          <p:nvPr/>
        </p:nvCxnSpPr>
        <p:spPr>
          <a:xfrm>
            <a:off x="3741780" y="4071913"/>
            <a:ext cx="595184" cy="344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90"/>
          <p:cNvCxnSpPr>
            <a:stCxn id="15" idx="4"/>
            <a:endCxn id="22" idx="0"/>
          </p:cNvCxnSpPr>
          <p:nvPr/>
        </p:nvCxnSpPr>
        <p:spPr>
          <a:xfrm flipH="1">
            <a:off x="3249570" y="4071913"/>
            <a:ext cx="492210" cy="344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93"/>
          <p:cNvCxnSpPr>
            <a:stCxn id="16" idx="4"/>
            <a:endCxn id="23" idx="0"/>
          </p:cNvCxnSpPr>
          <p:nvPr/>
        </p:nvCxnSpPr>
        <p:spPr>
          <a:xfrm>
            <a:off x="1157159" y="4045269"/>
            <a:ext cx="804221" cy="3712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96"/>
          <p:cNvCxnSpPr>
            <a:stCxn id="16" idx="4"/>
            <a:endCxn id="24" idx="0"/>
          </p:cNvCxnSpPr>
          <p:nvPr/>
        </p:nvCxnSpPr>
        <p:spPr>
          <a:xfrm flipH="1">
            <a:off x="1014543" y="4045269"/>
            <a:ext cx="142616" cy="3802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100"/>
          <p:cNvCxnSpPr>
            <a:stCxn id="12" idx="4"/>
            <a:endCxn id="16" idx="7"/>
          </p:cNvCxnSpPr>
          <p:nvPr/>
        </p:nvCxnSpPr>
        <p:spPr>
          <a:xfrm flipH="1">
            <a:off x="1471711" y="3151206"/>
            <a:ext cx="1576032" cy="451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103"/>
          <p:cNvCxnSpPr>
            <a:stCxn id="12" idx="4"/>
            <a:endCxn id="15" idx="0"/>
          </p:cNvCxnSpPr>
          <p:nvPr/>
        </p:nvCxnSpPr>
        <p:spPr>
          <a:xfrm>
            <a:off x="3047743" y="3151206"/>
            <a:ext cx="694037" cy="401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106"/>
          <p:cNvCxnSpPr>
            <a:stCxn id="18" idx="4"/>
            <a:endCxn id="35" idx="0"/>
          </p:cNvCxnSpPr>
          <p:nvPr/>
        </p:nvCxnSpPr>
        <p:spPr>
          <a:xfrm>
            <a:off x="4336964" y="4935471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109"/>
          <p:cNvCxnSpPr>
            <a:stCxn id="18" idx="4"/>
            <a:endCxn id="34" idx="0"/>
          </p:cNvCxnSpPr>
          <p:nvPr/>
        </p:nvCxnSpPr>
        <p:spPr>
          <a:xfrm flipH="1">
            <a:off x="4199492" y="4935471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112"/>
          <p:cNvCxnSpPr/>
          <p:nvPr/>
        </p:nvCxnSpPr>
        <p:spPr>
          <a:xfrm>
            <a:off x="3228467" y="4941912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113"/>
          <p:cNvCxnSpPr/>
          <p:nvPr/>
        </p:nvCxnSpPr>
        <p:spPr>
          <a:xfrm flipH="1">
            <a:off x="3090995" y="4941912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114"/>
          <p:cNvCxnSpPr/>
          <p:nvPr/>
        </p:nvCxnSpPr>
        <p:spPr>
          <a:xfrm>
            <a:off x="5478422" y="4941912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115"/>
          <p:cNvCxnSpPr/>
          <p:nvPr/>
        </p:nvCxnSpPr>
        <p:spPr>
          <a:xfrm flipH="1">
            <a:off x="5340950" y="4941912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116"/>
          <p:cNvCxnSpPr/>
          <p:nvPr/>
        </p:nvCxnSpPr>
        <p:spPr>
          <a:xfrm>
            <a:off x="6429118" y="4927070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117"/>
          <p:cNvCxnSpPr/>
          <p:nvPr/>
        </p:nvCxnSpPr>
        <p:spPr>
          <a:xfrm flipH="1">
            <a:off x="6291646" y="4927070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118"/>
          <p:cNvCxnSpPr/>
          <p:nvPr/>
        </p:nvCxnSpPr>
        <p:spPr>
          <a:xfrm>
            <a:off x="7665308" y="4939341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119"/>
          <p:cNvCxnSpPr/>
          <p:nvPr/>
        </p:nvCxnSpPr>
        <p:spPr>
          <a:xfrm flipH="1">
            <a:off x="7527836" y="4939341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120"/>
          <p:cNvCxnSpPr/>
          <p:nvPr/>
        </p:nvCxnSpPr>
        <p:spPr>
          <a:xfrm>
            <a:off x="8667234" y="4941912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121"/>
          <p:cNvCxnSpPr/>
          <p:nvPr/>
        </p:nvCxnSpPr>
        <p:spPr>
          <a:xfrm flipH="1">
            <a:off x="8529762" y="4941912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122"/>
          <p:cNvCxnSpPr/>
          <p:nvPr/>
        </p:nvCxnSpPr>
        <p:spPr>
          <a:xfrm>
            <a:off x="1893804" y="4941912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123"/>
          <p:cNvCxnSpPr/>
          <p:nvPr/>
        </p:nvCxnSpPr>
        <p:spPr>
          <a:xfrm flipH="1">
            <a:off x="1756332" y="4941912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124"/>
          <p:cNvCxnSpPr/>
          <p:nvPr/>
        </p:nvCxnSpPr>
        <p:spPr>
          <a:xfrm>
            <a:off x="968338" y="4953495"/>
            <a:ext cx="307371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125"/>
          <p:cNvCxnSpPr/>
          <p:nvPr/>
        </p:nvCxnSpPr>
        <p:spPr>
          <a:xfrm flipH="1">
            <a:off x="830866" y="4953495"/>
            <a:ext cx="137472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126"/>
          <p:cNvCxnSpPr>
            <a:endCxn id="41" idx="0"/>
          </p:cNvCxnSpPr>
          <p:nvPr/>
        </p:nvCxnSpPr>
        <p:spPr>
          <a:xfrm>
            <a:off x="2229814" y="5679462"/>
            <a:ext cx="274869" cy="246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31"/>
          <p:cNvCxnSpPr>
            <a:stCxn id="25" idx="4"/>
            <a:endCxn id="42" idx="0"/>
          </p:cNvCxnSpPr>
          <p:nvPr/>
        </p:nvCxnSpPr>
        <p:spPr>
          <a:xfrm flipH="1">
            <a:off x="2092350" y="5690007"/>
            <a:ext cx="147057" cy="2355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35"/>
          <p:cNvCxnSpPr>
            <a:endCxn id="44" idx="0"/>
          </p:cNvCxnSpPr>
          <p:nvPr/>
        </p:nvCxnSpPr>
        <p:spPr>
          <a:xfrm flipH="1">
            <a:off x="3319785" y="5694125"/>
            <a:ext cx="235101" cy="329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39"/>
          <p:cNvCxnSpPr/>
          <p:nvPr/>
        </p:nvCxnSpPr>
        <p:spPr>
          <a:xfrm flipH="1">
            <a:off x="4026243" y="5655074"/>
            <a:ext cx="102780" cy="4860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40"/>
          <p:cNvCxnSpPr/>
          <p:nvPr/>
        </p:nvCxnSpPr>
        <p:spPr>
          <a:xfrm>
            <a:off x="3546755" y="5690007"/>
            <a:ext cx="241395" cy="355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44"/>
          <p:cNvCxnSpPr>
            <a:stCxn id="34" idx="4"/>
            <a:endCxn id="45" idx="0"/>
          </p:cNvCxnSpPr>
          <p:nvPr/>
        </p:nvCxnSpPr>
        <p:spPr>
          <a:xfrm>
            <a:off x="4199492" y="5690007"/>
            <a:ext cx="213994" cy="333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47"/>
          <p:cNvCxnSpPr>
            <a:stCxn id="35" idx="4"/>
            <a:endCxn id="54" idx="0"/>
          </p:cNvCxnSpPr>
          <p:nvPr/>
        </p:nvCxnSpPr>
        <p:spPr>
          <a:xfrm>
            <a:off x="4644335" y="5690007"/>
            <a:ext cx="50528" cy="3096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50"/>
          <p:cNvCxnSpPr>
            <a:stCxn id="35" idx="4"/>
            <a:endCxn id="53" idx="0"/>
          </p:cNvCxnSpPr>
          <p:nvPr/>
        </p:nvCxnSpPr>
        <p:spPr>
          <a:xfrm>
            <a:off x="4644335" y="5690007"/>
            <a:ext cx="349983" cy="2626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53"/>
          <p:cNvCxnSpPr>
            <a:stCxn id="27" idx="4"/>
            <a:endCxn id="48" idx="0"/>
          </p:cNvCxnSpPr>
          <p:nvPr/>
        </p:nvCxnSpPr>
        <p:spPr>
          <a:xfrm flipH="1">
            <a:off x="5535892" y="5690007"/>
            <a:ext cx="214116" cy="302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56"/>
          <p:cNvCxnSpPr>
            <a:stCxn id="27" idx="4"/>
            <a:endCxn id="47" idx="0"/>
          </p:cNvCxnSpPr>
          <p:nvPr/>
        </p:nvCxnSpPr>
        <p:spPr>
          <a:xfrm>
            <a:off x="5750008" y="5690007"/>
            <a:ext cx="137795" cy="326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59"/>
          <p:cNvCxnSpPr>
            <a:stCxn id="32" idx="4"/>
            <a:endCxn id="50" idx="0"/>
          </p:cNvCxnSpPr>
          <p:nvPr/>
        </p:nvCxnSpPr>
        <p:spPr>
          <a:xfrm flipH="1">
            <a:off x="6196595" y="5690007"/>
            <a:ext cx="132381" cy="279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62"/>
          <p:cNvCxnSpPr>
            <a:stCxn id="32" idx="4"/>
            <a:endCxn id="49" idx="0"/>
          </p:cNvCxnSpPr>
          <p:nvPr/>
        </p:nvCxnSpPr>
        <p:spPr>
          <a:xfrm>
            <a:off x="6328976" y="5690007"/>
            <a:ext cx="219530" cy="302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65"/>
          <p:cNvCxnSpPr>
            <a:stCxn id="33" idx="4"/>
            <a:endCxn id="56" idx="0"/>
          </p:cNvCxnSpPr>
          <p:nvPr/>
        </p:nvCxnSpPr>
        <p:spPr>
          <a:xfrm flipH="1">
            <a:off x="6750979" y="5690007"/>
            <a:ext cx="22840" cy="115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68"/>
          <p:cNvCxnSpPr>
            <a:stCxn id="33" idx="4"/>
            <a:endCxn id="55" idx="0"/>
          </p:cNvCxnSpPr>
          <p:nvPr/>
        </p:nvCxnSpPr>
        <p:spPr>
          <a:xfrm>
            <a:off x="6773819" y="5690007"/>
            <a:ext cx="276615" cy="688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71"/>
          <p:cNvCxnSpPr>
            <a:stCxn id="28" idx="4"/>
            <a:endCxn id="52" idx="7"/>
          </p:cNvCxnSpPr>
          <p:nvPr/>
        </p:nvCxnSpPr>
        <p:spPr>
          <a:xfrm flipH="1">
            <a:off x="7377229" y="5690007"/>
            <a:ext cx="50984" cy="3551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74"/>
          <p:cNvCxnSpPr>
            <a:stCxn id="28" idx="4"/>
            <a:endCxn id="51" idx="0"/>
          </p:cNvCxnSpPr>
          <p:nvPr/>
        </p:nvCxnSpPr>
        <p:spPr>
          <a:xfrm>
            <a:off x="7428213" y="5690007"/>
            <a:ext cx="166815" cy="326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77"/>
          <p:cNvCxnSpPr>
            <a:stCxn id="29" idx="4"/>
            <a:endCxn id="58" idx="0"/>
          </p:cNvCxnSpPr>
          <p:nvPr/>
        </p:nvCxnSpPr>
        <p:spPr>
          <a:xfrm flipH="1">
            <a:off x="7833358" y="5690007"/>
            <a:ext cx="39698" cy="2080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80"/>
          <p:cNvCxnSpPr>
            <a:stCxn id="29" idx="4"/>
            <a:endCxn id="57" idx="0"/>
          </p:cNvCxnSpPr>
          <p:nvPr/>
        </p:nvCxnSpPr>
        <p:spPr>
          <a:xfrm>
            <a:off x="7873056" y="5690007"/>
            <a:ext cx="259757" cy="161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83"/>
          <p:cNvCxnSpPr>
            <a:stCxn id="30" idx="4"/>
            <a:endCxn id="60" idx="0"/>
          </p:cNvCxnSpPr>
          <p:nvPr/>
        </p:nvCxnSpPr>
        <p:spPr>
          <a:xfrm flipH="1">
            <a:off x="8454794" y="5690007"/>
            <a:ext cx="59784" cy="343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86"/>
          <p:cNvCxnSpPr>
            <a:stCxn id="30" idx="4"/>
            <a:endCxn id="59" idx="0"/>
          </p:cNvCxnSpPr>
          <p:nvPr/>
        </p:nvCxnSpPr>
        <p:spPr>
          <a:xfrm>
            <a:off x="8514578" y="5690007"/>
            <a:ext cx="239671" cy="2964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本框 119"/>
          <p:cNvSpPr txBox="1"/>
          <p:nvPr/>
        </p:nvSpPr>
        <p:spPr>
          <a:xfrm>
            <a:off x="6326401" y="1413925"/>
            <a:ext cx="3218313" cy="120032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just" fontAlgn="auto"/>
            <a:r>
              <a:rPr lang="en-US" altLang="zh-CN" sz="2400" dirty="0"/>
              <a:t>There is a lot of double counting. </a:t>
            </a:r>
            <a:r>
              <a:rPr lang="en-US" altLang="zh-CN" sz="2400" dirty="0">
                <a:solidFill>
                  <a:srgbClr val="FF0000"/>
                </a:solidFill>
              </a:rPr>
              <a:t>How can it be avoided?</a:t>
            </a:r>
            <a:endParaRPr lang="zh-CN" altLang="en-US" sz="2400" b="1" dirty="0">
              <a:solidFill>
                <a:srgbClr val="FF000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0" grpId="1"/>
      <p:bldP spid="120" grpId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C</a:t>
            </a:r>
            <a:r>
              <a:rPr lang="en-US" altLang="zh-CN" dirty="0"/>
              <a:t>ONSTRUCTING AN </a:t>
            </a:r>
            <a:r>
              <a:rPr lang="en-US" altLang="zh-CN" sz="4200" dirty="0"/>
              <a:t>LCS</a:t>
            </a:r>
            <a:endParaRPr lang="zh-CN" altLang="en-US" sz="4200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>
          <a:xfrm>
            <a:off x="735014" y="1911350"/>
            <a:ext cx="3574340" cy="4818063"/>
          </a:xfrm>
        </p:spPr>
        <p:txBody>
          <a:bodyPr/>
          <a:lstStyle/>
          <a:p>
            <a:pPr marL="280035" lvl="0" indent="-267970" defTabSz="914400">
              <a:lnSpc>
                <a:spcPct val="100000"/>
              </a:lnSpc>
              <a:spcBef>
                <a:spcPts val="100"/>
              </a:spcBef>
              <a:buSzPct val="167000"/>
              <a:buFont typeface="Times New Roman" panose="02020603050405020304"/>
              <a:buChar char="•"/>
              <a:tabLst>
                <a:tab pos="280670" algn="l"/>
              </a:tabLst>
            </a:pPr>
            <a:r>
              <a:rPr lang="en-US" altLang="zh-CN" sz="2100" spc="-5" dirty="0">
                <a:solidFill>
                  <a:prstClr val="black"/>
                </a:solidFill>
                <a:cs typeface="Schoolbook Uralic"/>
              </a:rPr>
              <a:t>Initial call is</a:t>
            </a:r>
            <a:r>
              <a:rPr lang="en-US" altLang="zh-CN" sz="2100" spc="-40" dirty="0">
                <a:solidFill>
                  <a:prstClr val="black"/>
                </a:solidFill>
                <a:cs typeface="Schoolbook Uralic"/>
              </a:rPr>
              <a:t> </a:t>
            </a:r>
            <a:r>
              <a:rPr lang="en-US" altLang="zh-CN" sz="2100" spc="-35" dirty="0">
                <a:solidFill>
                  <a:prstClr val="black"/>
                </a:solidFill>
                <a:cs typeface="Schoolbook Uralic"/>
              </a:rPr>
              <a:t>PRINT-</a:t>
            </a:r>
            <a:endParaRPr lang="en-US" altLang="zh-CN" sz="2100" dirty="0">
              <a:solidFill>
                <a:prstClr val="black"/>
              </a:solidFill>
              <a:cs typeface="Schoolbook Uralic"/>
            </a:endParaRPr>
          </a:p>
          <a:p>
            <a:pPr marL="280035" lvl="0" indent="0" defTabSz="914400">
              <a:lnSpc>
                <a:spcPct val="100000"/>
              </a:lnSpc>
              <a:spcBef>
                <a:spcPts val="150"/>
              </a:spcBef>
              <a:buNone/>
            </a:pPr>
            <a:r>
              <a:rPr lang="en-US" altLang="zh-CN" sz="2100" spc="-5" dirty="0">
                <a:solidFill>
                  <a:prstClr val="black"/>
                </a:solidFill>
                <a:cs typeface="Schoolbook Uralic"/>
              </a:rPr>
              <a:t>LCS (</a:t>
            </a:r>
            <a:r>
              <a:rPr lang="en-US" altLang="zh-CN" sz="2100" i="1" spc="-5" dirty="0">
                <a:solidFill>
                  <a:prstClr val="black"/>
                </a:solidFill>
                <a:cs typeface="Schoolbook Uralic"/>
              </a:rPr>
              <a:t>B</a:t>
            </a:r>
            <a:r>
              <a:rPr lang="en-US" altLang="zh-CN" sz="2100" spc="-5" dirty="0">
                <a:solidFill>
                  <a:prstClr val="black"/>
                </a:solidFill>
                <a:cs typeface="Schoolbook Uralic"/>
              </a:rPr>
              <a:t>, </a:t>
            </a:r>
            <a:r>
              <a:rPr lang="en-US" altLang="zh-CN" sz="2200" i="1" spc="-50" dirty="0">
                <a:solidFill>
                  <a:prstClr val="black"/>
                </a:solidFill>
                <a:cs typeface="Georgia" panose="02040502050405020303"/>
              </a:rPr>
              <a:t>X, </a:t>
            </a:r>
            <a:r>
              <a:rPr lang="en-US" altLang="zh-CN" sz="2200" i="1" spc="-45" dirty="0">
                <a:solidFill>
                  <a:prstClr val="black"/>
                </a:solidFill>
                <a:cs typeface="Georgia" panose="02040502050405020303"/>
              </a:rPr>
              <a:t>m,</a:t>
            </a:r>
            <a:r>
              <a:rPr lang="en-US" altLang="zh-CN" sz="2200" i="1" spc="155" dirty="0">
                <a:solidFill>
                  <a:prstClr val="black"/>
                </a:solidFill>
                <a:cs typeface="Georgia" panose="02040502050405020303"/>
              </a:rPr>
              <a:t> </a:t>
            </a:r>
            <a:r>
              <a:rPr lang="en-US" altLang="zh-CN" sz="2200" i="1" spc="-75" dirty="0">
                <a:solidFill>
                  <a:prstClr val="black"/>
                </a:solidFill>
                <a:cs typeface="Georgia" panose="02040502050405020303"/>
              </a:rPr>
              <a:t>n)</a:t>
            </a:r>
            <a:endParaRPr lang="en-US" altLang="zh-CN" sz="2200" dirty="0">
              <a:solidFill>
                <a:prstClr val="black"/>
              </a:solidFill>
              <a:cs typeface="Georgia" panose="02040502050405020303"/>
            </a:endParaRPr>
          </a:p>
          <a:p>
            <a:pPr marL="280035" marR="63500" lvl="0" indent="-267970" defTabSz="914400">
              <a:lnSpc>
                <a:spcPct val="108000"/>
              </a:lnSpc>
              <a:spcBef>
                <a:spcPts val="25"/>
              </a:spcBef>
              <a:buFontTx/>
              <a:buChar char="•"/>
              <a:tabLst>
                <a:tab pos="280670" algn="l"/>
              </a:tabLst>
            </a:pPr>
            <a:r>
              <a:rPr lang="en-US" altLang="zh-CN" sz="2100" i="1" spc="-5" dirty="0">
                <a:solidFill>
                  <a:prstClr val="black"/>
                </a:solidFill>
                <a:cs typeface="Schoolbook Uralic"/>
              </a:rPr>
              <a:t>B[</a:t>
            </a:r>
            <a:r>
              <a:rPr lang="en-US" altLang="zh-CN" sz="2100" i="1" spc="-5" dirty="0" err="1">
                <a:solidFill>
                  <a:prstClr val="black"/>
                </a:solidFill>
                <a:cs typeface="Schoolbook Uralic"/>
              </a:rPr>
              <a:t>i</a:t>
            </a:r>
            <a:r>
              <a:rPr lang="en-US" altLang="zh-CN" sz="2100" i="1" spc="-5" dirty="0">
                <a:solidFill>
                  <a:prstClr val="black"/>
                </a:solidFill>
                <a:cs typeface="Schoolbook Uralic"/>
              </a:rPr>
              <a:t>, j] </a:t>
            </a:r>
            <a:r>
              <a:rPr lang="en-US" altLang="zh-CN" sz="2100" spc="-5" dirty="0">
                <a:solidFill>
                  <a:prstClr val="black"/>
                </a:solidFill>
                <a:cs typeface="Schoolbook Uralic"/>
              </a:rPr>
              <a:t>points to table  entry whose  </a:t>
            </a:r>
            <a:r>
              <a:rPr lang="en-US" altLang="zh-CN" sz="2100" dirty="0">
                <a:solidFill>
                  <a:prstClr val="black"/>
                </a:solidFill>
                <a:cs typeface="Schoolbook Uralic"/>
              </a:rPr>
              <a:t>subproblem </a:t>
            </a:r>
            <a:r>
              <a:rPr lang="en-US" altLang="zh-CN" sz="2100" spc="-5" dirty="0">
                <a:solidFill>
                  <a:prstClr val="black"/>
                </a:solidFill>
                <a:cs typeface="Schoolbook Uralic"/>
              </a:rPr>
              <a:t>we </a:t>
            </a:r>
            <a:r>
              <a:rPr lang="en-US" altLang="zh-CN" sz="2100" dirty="0">
                <a:solidFill>
                  <a:prstClr val="black"/>
                </a:solidFill>
                <a:cs typeface="Schoolbook Uralic"/>
              </a:rPr>
              <a:t>used  </a:t>
            </a:r>
            <a:r>
              <a:rPr lang="en-US" altLang="zh-CN" sz="2100" spc="-5" dirty="0">
                <a:solidFill>
                  <a:prstClr val="black"/>
                </a:solidFill>
                <a:cs typeface="Schoolbook Uralic"/>
              </a:rPr>
              <a:t>in solving LCS of Xi  and </a:t>
            </a:r>
            <a:r>
              <a:rPr lang="en-US" altLang="zh-CN" sz="2100" dirty="0">
                <a:solidFill>
                  <a:prstClr val="black"/>
                </a:solidFill>
                <a:cs typeface="Schoolbook Uralic"/>
              </a:rPr>
              <a:t>Y </a:t>
            </a:r>
            <a:r>
              <a:rPr lang="en-US" altLang="zh-CN" sz="2100" spc="-5" dirty="0">
                <a:solidFill>
                  <a:prstClr val="black"/>
                </a:solidFill>
                <a:cs typeface="Schoolbook Uralic"/>
              </a:rPr>
              <a:t>j</a:t>
            </a:r>
            <a:r>
              <a:rPr lang="en-US" altLang="zh-CN" sz="2100" spc="-100" dirty="0">
                <a:solidFill>
                  <a:prstClr val="black"/>
                </a:solidFill>
                <a:cs typeface="Schoolbook Uralic"/>
              </a:rPr>
              <a:t> </a:t>
            </a:r>
            <a:r>
              <a:rPr lang="en-US" altLang="zh-CN" sz="2100" spc="-5" dirty="0">
                <a:solidFill>
                  <a:prstClr val="black"/>
                </a:solidFill>
                <a:cs typeface="Schoolbook Uralic"/>
              </a:rPr>
              <a:t>.</a:t>
            </a:r>
            <a:endParaRPr lang="en-US" altLang="zh-CN" sz="2100" spc="-5" dirty="0">
              <a:solidFill>
                <a:prstClr val="black"/>
              </a:solidFill>
              <a:cs typeface="Schoolbook Uralic"/>
            </a:endParaRPr>
          </a:p>
          <a:p>
            <a:pPr marL="280035" marR="63500" indent="-267970" defTabSz="914400">
              <a:lnSpc>
                <a:spcPct val="108000"/>
              </a:lnSpc>
              <a:spcBef>
                <a:spcPts val="25"/>
              </a:spcBef>
              <a:buFontTx/>
              <a:buChar char="•"/>
              <a:tabLst>
                <a:tab pos="280670" algn="l"/>
              </a:tabLst>
            </a:pPr>
            <a:r>
              <a:rPr lang="en-US" altLang="zh-CN" sz="2100" spc="-5" dirty="0">
                <a:solidFill>
                  <a:prstClr val="black"/>
                </a:solidFill>
              </a:rPr>
              <a:t>When </a:t>
            </a:r>
            <a:r>
              <a:rPr lang="en-US" altLang="zh-CN" sz="2100" i="1" spc="-5" dirty="0">
                <a:solidFill>
                  <a:prstClr val="black"/>
                </a:solidFill>
              </a:rPr>
              <a:t>b[</a:t>
            </a:r>
            <a:r>
              <a:rPr lang="en-US" altLang="zh-CN" sz="2100" i="1" spc="-5" dirty="0" err="1">
                <a:solidFill>
                  <a:prstClr val="black"/>
                </a:solidFill>
              </a:rPr>
              <a:t>i</a:t>
            </a:r>
            <a:r>
              <a:rPr lang="en-US" altLang="zh-CN" sz="2100" i="1" spc="-5" dirty="0">
                <a:solidFill>
                  <a:prstClr val="black"/>
                </a:solidFill>
              </a:rPr>
              <a:t> , j] </a:t>
            </a:r>
            <a:r>
              <a:rPr lang="en-US" altLang="zh-CN" sz="2100" spc="-5" dirty="0">
                <a:solidFill>
                  <a:prstClr val="black"/>
                </a:solidFill>
              </a:rPr>
              <a:t>=   ,we have extended LCS  by one character. So longest common  subsequence = entries  With 	in them.</a:t>
            </a:r>
            <a:endParaRPr lang="en-US" altLang="zh-CN" sz="2100" spc="-5" dirty="0">
              <a:solidFill>
                <a:prstClr val="black"/>
              </a:solidFill>
            </a:endParaRPr>
          </a:p>
          <a:p>
            <a:pPr marL="280035" marR="63500" indent="-267970" defTabSz="914400">
              <a:lnSpc>
                <a:spcPct val="108000"/>
              </a:lnSpc>
              <a:spcBef>
                <a:spcPts val="25"/>
              </a:spcBef>
              <a:buFontTx/>
              <a:buChar char="•"/>
              <a:tabLst>
                <a:tab pos="280670" algn="l"/>
              </a:tabLst>
            </a:pPr>
            <a:endParaRPr lang="en-US" altLang="zh-CN" sz="2000" dirty="0">
              <a:latin typeface="Schoolbook Uralic"/>
              <a:cs typeface="Schoolbook Uralic"/>
            </a:endParaRPr>
          </a:p>
          <a:p>
            <a:pPr marL="280035" marR="63500" lvl="0" indent="-267970" defTabSz="914400">
              <a:lnSpc>
                <a:spcPct val="108000"/>
              </a:lnSpc>
              <a:spcBef>
                <a:spcPts val="25"/>
              </a:spcBef>
              <a:buFontTx/>
              <a:buChar char="•"/>
              <a:tabLst>
                <a:tab pos="280670" algn="l"/>
              </a:tabLst>
            </a:pPr>
            <a:endParaRPr lang="en-US" altLang="zh-CN" sz="2100" dirty="0">
              <a:solidFill>
                <a:prstClr val="black"/>
              </a:solidFill>
              <a:cs typeface="Schoolbook Uralic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3706" y="1911350"/>
            <a:ext cx="4762500" cy="2971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 rot="18839599">
            <a:off x="2696671" y="3948468"/>
            <a:ext cx="16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 rot="18839599">
            <a:off x="2440197" y="5340231"/>
            <a:ext cx="163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Demonstration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sz="quarter" idx="13"/>
          </p:nvPr>
        </p:nvGraphicFramePr>
        <p:xfrm>
          <a:off x="2052536" y="2175432"/>
          <a:ext cx="7052554" cy="3998068"/>
        </p:xfrm>
        <a:graphic>
          <a:graphicData uri="http://schemas.openxmlformats.org/drawingml/2006/table">
            <a:tbl>
              <a:tblPr/>
              <a:tblGrid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</a:tblGrid>
              <a:tr h="444230"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38501" y="1494823"/>
          <a:ext cx="8227688" cy="670560"/>
        </p:xfrm>
        <a:graphic>
          <a:graphicData uri="http://schemas.openxmlformats.org/drawingml/2006/table">
            <a:tbl>
              <a:tblPr/>
              <a:tblGrid>
                <a:gridCol w="632899"/>
                <a:gridCol w="632899"/>
                <a:gridCol w="632899"/>
                <a:gridCol w="632899"/>
                <a:gridCol w="632899"/>
                <a:gridCol w="632899"/>
                <a:gridCol w="632900"/>
                <a:gridCol w="632899"/>
                <a:gridCol w="632899"/>
                <a:gridCol w="632899"/>
                <a:gridCol w="632899"/>
                <a:gridCol w="632899"/>
                <a:gridCol w="632899"/>
              </a:tblGrid>
              <a:tr h="330741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/>
                        <a:t>j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i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y</a:t>
                      </a:r>
                      <a:r>
                        <a:rPr lang="en-US" altLang="zh-CN" sz="1600" baseline="-25000" dirty="0" err="1"/>
                        <a:t>j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u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77413" y="2175432"/>
          <a:ext cx="1157592" cy="3998068"/>
        </p:xfrm>
        <a:graphic>
          <a:graphicData uri="http://schemas.openxmlformats.org/drawingml/2006/table">
            <a:tbl>
              <a:tblPr/>
              <a:tblGrid>
                <a:gridCol w="578796"/>
                <a:gridCol w="578796"/>
              </a:tblGrid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/>
                        <a:t>x</a:t>
                      </a:r>
                      <a:r>
                        <a:rPr lang="en-US" altLang="zh-CN" sz="1600" baseline="-25000" dirty="0"/>
                        <a:t>i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/>
                        <a:t>s</a:t>
                      </a:r>
                      <a:endParaRPr lang="zh-CN" altLang="en-US" sz="1600" baseline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k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Demonstration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sz="quarter" idx="13"/>
          </p:nvPr>
        </p:nvGraphicFramePr>
        <p:xfrm>
          <a:off x="2052536" y="2175432"/>
          <a:ext cx="7052554" cy="3998068"/>
        </p:xfrm>
        <a:graphic>
          <a:graphicData uri="http://schemas.openxmlformats.org/drawingml/2006/table">
            <a:tbl>
              <a:tblPr/>
              <a:tblGrid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</a:tblGrid>
              <a:tr h="444230"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38501" y="1494823"/>
          <a:ext cx="8227688" cy="670560"/>
        </p:xfrm>
        <a:graphic>
          <a:graphicData uri="http://schemas.openxmlformats.org/drawingml/2006/table">
            <a:tbl>
              <a:tblPr/>
              <a:tblGrid>
                <a:gridCol w="632899"/>
                <a:gridCol w="632899"/>
                <a:gridCol w="632899"/>
                <a:gridCol w="632899"/>
                <a:gridCol w="632899"/>
                <a:gridCol w="632899"/>
                <a:gridCol w="632900"/>
                <a:gridCol w="632899"/>
                <a:gridCol w="632899"/>
                <a:gridCol w="632899"/>
                <a:gridCol w="632899"/>
                <a:gridCol w="632899"/>
                <a:gridCol w="632899"/>
              </a:tblGrid>
              <a:tr h="330741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/>
                        <a:t>j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i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y</a:t>
                      </a:r>
                      <a:r>
                        <a:rPr lang="en-US" altLang="zh-CN" sz="1600" baseline="-25000" dirty="0" err="1"/>
                        <a:t>j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u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77413" y="2175432"/>
          <a:ext cx="1157592" cy="3998068"/>
        </p:xfrm>
        <a:graphic>
          <a:graphicData uri="http://schemas.openxmlformats.org/drawingml/2006/table">
            <a:tbl>
              <a:tblPr/>
              <a:tblGrid>
                <a:gridCol w="578796"/>
                <a:gridCol w="578796"/>
              </a:tblGrid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/>
                        <a:t>x</a:t>
                      </a:r>
                      <a:r>
                        <a:rPr lang="en-US" altLang="zh-CN" sz="1600" baseline="-25000" dirty="0"/>
                        <a:t>i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/>
                        <a:t>s</a:t>
                      </a:r>
                      <a:endParaRPr lang="zh-CN" altLang="en-US" sz="1600" baseline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k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Demonstration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sz="quarter" idx="13"/>
          </p:nvPr>
        </p:nvGraphicFramePr>
        <p:xfrm>
          <a:off x="2052536" y="2175432"/>
          <a:ext cx="7052554" cy="3998068"/>
        </p:xfrm>
        <a:graphic>
          <a:graphicData uri="http://schemas.openxmlformats.org/drawingml/2006/table">
            <a:tbl>
              <a:tblPr/>
              <a:tblGrid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</a:tblGrid>
              <a:tr h="444230"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38501" y="1494823"/>
          <a:ext cx="8227688" cy="670560"/>
        </p:xfrm>
        <a:graphic>
          <a:graphicData uri="http://schemas.openxmlformats.org/drawingml/2006/table">
            <a:tbl>
              <a:tblPr/>
              <a:tblGrid>
                <a:gridCol w="632899"/>
                <a:gridCol w="632899"/>
                <a:gridCol w="632899"/>
                <a:gridCol w="632899"/>
                <a:gridCol w="632899"/>
                <a:gridCol w="632899"/>
                <a:gridCol w="632900"/>
                <a:gridCol w="632899"/>
                <a:gridCol w="632899"/>
                <a:gridCol w="632899"/>
                <a:gridCol w="632899"/>
                <a:gridCol w="632899"/>
                <a:gridCol w="632899"/>
              </a:tblGrid>
              <a:tr h="330741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/>
                        <a:t>j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i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y</a:t>
                      </a:r>
                      <a:r>
                        <a:rPr lang="en-US" altLang="zh-CN" sz="1600" baseline="-25000" dirty="0" err="1"/>
                        <a:t>j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u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77413" y="2175432"/>
          <a:ext cx="1157592" cy="3998068"/>
        </p:xfrm>
        <a:graphic>
          <a:graphicData uri="http://schemas.openxmlformats.org/drawingml/2006/table">
            <a:tbl>
              <a:tblPr/>
              <a:tblGrid>
                <a:gridCol w="578796"/>
                <a:gridCol w="578796"/>
              </a:tblGrid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/>
                        <a:t>x</a:t>
                      </a:r>
                      <a:r>
                        <a:rPr lang="en-US" altLang="zh-CN" sz="1600" baseline="-25000" dirty="0"/>
                        <a:t>i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/>
                        <a:t>s</a:t>
                      </a:r>
                      <a:endParaRPr lang="zh-CN" altLang="en-US" sz="1600" baseline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k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 rot="18839599">
            <a:off x="4338536" y="3105068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Demonstration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sz="quarter" idx="13"/>
          </p:nvPr>
        </p:nvGraphicFramePr>
        <p:xfrm>
          <a:off x="2052536" y="2175432"/>
          <a:ext cx="7052554" cy="3998068"/>
        </p:xfrm>
        <a:graphic>
          <a:graphicData uri="http://schemas.openxmlformats.org/drawingml/2006/table">
            <a:tbl>
              <a:tblPr/>
              <a:tblGrid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</a:tblGrid>
              <a:tr h="444230"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38501" y="1494823"/>
          <a:ext cx="8227688" cy="670560"/>
        </p:xfrm>
        <a:graphic>
          <a:graphicData uri="http://schemas.openxmlformats.org/drawingml/2006/table">
            <a:tbl>
              <a:tblPr/>
              <a:tblGrid>
                <a:gridCol w="632899"/>
                <a:gridCol w="632899"/>
                <a:gridCol w="632899"/>
                <a:gridCol w="632899"/>
                <a:gridCol w="632899"/>
                <a:gridCol w="632899"/>
                <a:gridCol w="632900"/>
                <a:gridCol w="632899"/>
                <a:gridCol w="632899"/>
                <a:gridCol w="632899"/>
                <a:gridCol w="632899"/>
                <a:gridCol w="632899"/>
                <a:gridCol w="632899"/>
              </a:tblGrid>
              <a:tr h="330741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/>
                        <a:t>j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i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y</a:t>
                      </a:r>
                      <a:r>
                        <a:rPr lang="en-US" altLang="zh-CN" sz="1600" baseline="-25000" dirty="0" err="1"/>
                        <a:t>j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u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77413" y="2175432"/>
          <a:ext cx="1157592" cy="3998068"/>
        </p:xfrm>
        <a:graphic>
          <a:graphicData uri="http://schemas.openxmlformats.org/drawingml/2006/table">
            <a:tbl>
              <a:tblPr/>
              <a:tblGrid>
                <a:gridCol w="578796"/>
                <a:gridCol w="578796"/>
              </a:tblGrid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/>
                        <a:t>x</a:t>
                      </a:r>
                      <a:r>
                        <a:rPr lang="en-US" altLang="zh-CN" sz="1600" baseline="-25000" dirty="0"/>
                        <a:t>i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/>
                        <a:t>s</a:t>
                      </a:r>
                      <a:endParaRPr lang="zh-CN" altLang="en-US" sz="1600" baseline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k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 rot="18839599">
            <a:off x="4338536" y="3105068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 rot="18839599">
            <a:off x="3042828" y="3553895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8839599">
            <a:off x="6243537" y="3561832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Demonstration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sz="quarter" idx="13"/>
          </p:nvPr>
        </p:nvGraphicFramePr>
        <p:xfrm>
          <a:off x="2052536" y="2175432"/>
          <a:ext cx="7052554" cy="3998068"/>
        </p:xfrm>
        <a:graphic>
          <a:graphicData uri="http://schemas.openxmlformats.org/drawingml/2006/table">
            <a:tbl>
              <a:tblPr/>
              <a:tblGrid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</a:tblGrid>
              <a:tr h="444230"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38501" y="1494823"/>
          <a:ext cx="8227688" cy="670560"/>
        </p:xfrm>
        <a:graphic>
          <a:graphicData uri="http://schemas.openxmlformats.org/drawingml/2006/table">
            <a:tbl>
              <a:tblPr/>
              <a:tblGrid>
                <a:gridCol w="632899"/>
                <a:gridCol w="632899"/>
                <a:gridCol w="632899"/>
                <a:gridCol w="632899"/>
                <a:gridCol w="632899"/>
                <a:gridCol w="632899"/>
                <a:gridCol w="632900"/>
                <a:gridCol w="632899"/>
                <a:gridCol w="632899"/>
                <a:gridCol w="632899"/>
                <a:gridCol w="632899"/>
                <a:gridCol w="632899"/>
                <a:gridCol w="632899"/>
              </a:tblGrid>
              <a:tr h="330741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/>
                        <a:t>j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i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y</a:t>
                      </a:r>
                      <a:r>
                        <a:rPr lang="en-US" altLang="zh-CN" sz="1600" baseline="-25000" dirty="0" err="1"/>
                        <a:t>j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u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77413" y="2175432"/>
          <a:ext cx="1157592" cy="3998068"/>
        </p:xfrm>
        <a:graphic>
          <a:graphicData uri="http://schemas.openxmlformats.org/drawingml/2006/table">
            <a:tbl>
              <a:tblPr/>
              <a:tblGrid>
                <a:gridCol w="578796"/>
                <a:gridCol w="578796"/>
              </a:tblGrid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/>
                        <a:t>x</a:t>
                      </a:r>
                      <a:r>
                        <a:rPr lang="en-US" altLang="zh-CN" sz="1600" baseline="-25000" dirty="0"/>
                        <a:t>i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/>
                        <a:t>s</a:t>
                      </a:r>
                      <a:endParaRPr lang="zh-CN" altLang="en-US" sz="1600" baseline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k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 rot="18839599">
            <a:off x="4338536" y="3105068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 rot="18839599">
            <a:off x="3042828" y="3553895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8839599">
            <a:off x="6243537" y="3561832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 rot="18839599">
            <a:off x="8809703" y="4012660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Demonstration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sz="quarter" idx="13"/>
          </p:nvPr>
        </p:nvGraphicFramePr>
        <p:xfrm>
          <a:off x="2052536" y="2175432"/>
          <a:ext cx="7052554" cy="3998068"/>
        </p:xfrm>
        <a:graphic>
          <a:graphicData uri="http://schemas.openxmlformats.org/drawingml/2006/table">
            <a:tbl>
              <a:tblPr/>
              <a:tblGrid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</a:tblGrid>
              <a:tr h="444230"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38501" y="1494823"/>
          <a:ext cx="8227688" cy="670560"/>
        </p:xfrm>
        <a:graphic>
          <a:graphicData uri="http://schemas.openxmlformats.org/drawingml/2006/table">
            <a:tbl>
              <a:tblPr/>
              <a:tblGrid>
                <a:gridCol w="632899"/>
                <a:gridCol w="632899"/>
                <a:gridCol w="632899"/>
                <a:gridCol w="632899"/>
                <a:gridCol w="632899"/>
                <a:gridCol w="632899"/>
                <a:gridCol w="632900"/>
                <a:gridCol w="632899"/>
                <a:gridCol w="632899"/>
                <a:gridCol w="632899"/>
                <a:gridCol w="632899"/>
                <a:gridCol w="632899"/>
                <a:gridCol w="632899"/>
              </a:tblGrid>
              <a:tr h="330741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/>
                        <a:t>j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i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y</a:t>
                      </a:r>
                      <a:r>
                        <a:rPr lang="en-US" altLang="zh-CN" sz="1600" baseline="-25000" dirty="0" err="1"/>
                        <a:t>j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u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77413" y="2175432"/>
          <a:ext cx="1157592" cy="3998068"/>
        </p:xfrm>
        <a:graphic>
          <a:graphicData uri="http://schemas.openxmlformats.org/drawingml/2006/table">
            <a:tbl>
              <a:tblPr/>
              <a:tblGrid>
                <a:gridCol w="578796"/>
                <a:gridCol w="578796"/>
              </a:tblGrid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/>
                        <a:t>x</a:t>
                      </a:r>
                      <a:r>
                        <a:rPr lang="en-US" altLang="zh-CN" sz="1600" baseline="-25000" dirty="0"/>
                        <a:t>i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/>
                        <a:t>s</a:t>
                      </a:r>
                      <a:endParaRPr lang="zh-CN" altLang="en-US" sz="1600" baseline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k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 rot="18839599">
            <a:off x="4338536" y="3105068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 rot="18839599">
            <a:off x="3042828" y="3553895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8839599">
            <a:off x="6243537" y="3561832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 rot="18839599">
            <a:off x="8809703" y="4012660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Demonstration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sz="quarter" idx="13"/>
          </p:nvPr>
        </p:nvGraphicFramePr>
        <p:xfrm>
          <a:off x="2052536" y="2175432"/>
          <a:ext cx="7052554" cy="3998068"/>
        </p:xfrm>
        <a:graphic>
          <a:graphicData uri="http://schemas.openxmlformats.org/drawingml/2006/table">
            <a:tbl>
              <a:tblPr/>
              <a:tblGrid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</a:tblGrid>
              <a:tr h="444230"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r>
                        <a:rPr lang="zh-CN" altLang="en-US" sz="1800" dirty="0"/>
                        <a:t>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38501" y="1494823"/>
          <a:ext cx="8227688" cy="670560"/>
        </p:xfrm>
        <a:graphic>
          <a:graphicData uri="http://schemas.openxmlformats.org/drawingml/2006/table">
            <a:tbl>
              <a:tblPr/>
              <a:tblGrid>
                <a:gridCol w="632899"/>
                <a:gridCol w="632899"/>
                <a:gridCol w="632899"/>
                <a:gridCol w="632899"/>
                <a:gridCol w="632899"/>
                <a:gridCol w="632899"/>
                <a:gridCol w="632900"/>
                <a:gridCol w="632899"/>
                <a:gridCol w="632899"/>
                <a:gridCol w="632899"/>
                <a:gridCol w="632899"/>
                <a:gridCol w="632899"/>
                <a:gridCol w="632899"/>
              </a:tblGrid>
              <a:tr h="330741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/>
                        <a:t>j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i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y</a:t>
                      </a:r>
                      <a:r>
                        <a:rPr lang="en-US" altLang="zh-CN" sz="1600" baseline="-25000" dirty="0" err="1"/>
                        <a:t>j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u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77413" y="2175432"/>
          <a:ext cx="1157592" cy="3998068"/>
        </p:xfrm>
        <a:graphic>
          <a:graphicData uri="http://schemas.openxmlformats.org/drawingml/2006/table">
            <a:tbl>
              <a:tblPr/>
              <a:tblGrid>
                <a:gridCol w="578796"/>
                <a:gridCol w="578796"/>
              </a:tblGrid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/>
                        <a:t>x</a:t>
                      </a:r>
                      <a:r>
                        <a:rPr lang="en-US" altLang="zh-CN" sz="1600" baseline="-25000" dirty="0"/>
                        <a:t>i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/>
                        <a:t>s</a:t>
                      </a:r>
                      <a:endParaRPr lang="zh-CN" altLang="en-US" sz="1600" baseline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k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 rot="18839599">
            <a:off x="4338536" y="3105068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 rot="18839599">
            <a:off x="3042828" y="3553895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8839599">
            <a:off x="6243537" y="3561832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 rot="18839599">
            <a:off x="8809703" y="4012660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 rot="18839599">
            <a:off x="7538937" y="4887712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Demonstration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sz="quarter" idx="13"/>
          </p:nvPr>
        </p:nvGraphicFramePr>
        <p:xfrm>
          <a:off x="2052536" y="2175432"/>
          <a:ext cx="7052554" cy="3998068"/>
        </p:xfrm>
        <a:graphic>
          <a:graphicData uri="http://schemas.openxmlformats.org/drawingml/2006/table">
            <a:tbl>
              <a:tblPr/>
              <a:tblGrid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</a:tblGrid>
              <a:tr h="444230"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r>
                        <a:rPr lang="zh-CN" altLang="en-US" sz="1800" dirty="0"/>
                        <a:t>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38501" y="1494823"/>
          <a:ext cx="8227688" cy="670560"/>
        </p:xfrm>
        <a:graphic>
          <a:graphicData uri="http://schemas.openxmlformats.org/drawingml/2006/table">
            <a:tbl>
              <a:tblPr/>
              <a:tblGrid>
                <a:gridCol w="632899"/>
                <a:gridCol w="632899"/>
                <a:gridCol w="632899"/>
                <a:gridCol w="632899"/>
                <a:gridCol w="632899"/>
                <a:gridCol w="632899"/>
                <a:gridCol w="632900"/>
                <a:gridCol w="632899"/>
                <a:gridCol w="632899"/>
                <a:gridCol w="632899"/>
                <a:gridCol w="632899"/>
                <a:gridCol w="632899"/>
                <a:gridCol w="632899"/>
              </a:tblGrid>
              <a:tr h="330741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/>
                        <a:t>j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i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y</a:t>
                      </a:r>
                      <a:r>
                        <a:rPr lang="en-US" altLang="zh-CN" sz="1600" baseline="-25000" dirty="0" err="1"/>
                        <a:t>j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u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77413" y="2175432"/>
          <a:ext cx="1157592" cy="3998068"/>
        </p:xfrm>
        <a:graphic>
          <a:graphicData uri="http://schemas.openxmlformats.org/drawingml/2006/table">
            <a:tbl>
              <a:tblPr/>
              <a:tblGrid>
                <a:gridCol w="578796"/>
                <a:gridCol w="578796"/>
              </a:tblGrid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/>
                        <a:t>x</a:t>
                      </a:r>
                      <a:r>
                        <a:rPr lang="en-US" altLang="zh-CN" sz="1600" baseline="-25000" dirty="0"/>
                        <a:t>i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/>
                        <a:t>s</a:t>
                      </a:r>
                      <a:endParaRPr lang="zh-CN" altLang="en-US" sz="1600" baseline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k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 rot="18839599">
            <a:off x="4338536" y="3105068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 rot="18839599">
            <a:off x="3042828" y="3553895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8839599">
            <a:off x="6243537" y="3561832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 rot="18839599">
            <a:off x="8809703" y="4012660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 rot="18839599">
            <a:off x="7538937" y="4887712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 rot="18839599">
            <a:off x="8809704" y="5352533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Demonstration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sz="quarter" idx="13"/>
          </p:nvPr>
        </p:nvGraphicFramePr>
        <p:xfrm>
          <a:off x="2052536" y="2175432"/>
          <a:ext cx="7052554" cy="3998068"/>
        </p:xfrm>
        <a:graphic>
          <a:graphicData uri="http://schemas.openxmlformats.org/drawingml/2006/table">
            <a:tbl>
              <a:tblPr/>
              <a:tblGrid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</a:tblGrid>
              <a:tr h="444230"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r>
                        <a:rPr lang="zh-CN" altLang="en-US" sz="1800" dirty="0"/>
                        <a:t>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38501" y="1494823"/>
          <a:ext cx="8227688" cy="670560"/>
        </p:xfrm>
        <a:graphic>
          <a:graphicData uri="http://schemas.openxmlformats.org/drawingml/2006/table">
            <a:tbl>
              <a:tblPr/>
              <a:tblGrid>
                <a:gridCol w="632899"/>
                <a:gridCol w="632899"/>
                <a:gridCol w="632899"/>
                <a:gridCol w="632899"/>
                <a:gridCol w="632899"/>
                <a:gridCol w="632899"/>
                <a:gridCol w="632900"/>
                <a:gridCol w="632899"/>
                <a:gridCol w="632899"/>
                <a:gridCol w="632899"/>
                <a:gridCol w="632899"/>
                <a:gridCol w="632899"/>
                <a:gridCol w="632899"/>
              </a:tblGrid>
              <a:tr h="330741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/>
                        <a:t>j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i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y</a:t>
                      </a:r>
                      <a:r>
                        <a:rPr lang="en-US" altLang="zh-CN" sz="1600" baseline="-25000" dirty="0" err="1"/>
                        <a:t>j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u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77413" y="2175432"/>
          <a:ext cx="1157592" cy="3998068"/>
        </p:xfrm>
        <a:graphic>
          <a:graphicData uri="http://schemas.openxmlformats.org/drawingml/2006/table">
            <a:tbl>
              <a:tblPr/>
              <a:tblGrid>
                <a:gridCol w="578796"/>
                <a:gridCol w="578796"/>
              </a:tblGrid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/>
                        <a:t>x</a:t>
                      </a:r>
                      <a:r>
                        <a:rPr lang="en-US" altLang="zh-CN" sz="1600" baseline="-25000" dirty="0"/>
                        <a:t>i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/>
                        <a:t>s</a:t>
                      </a:r>
                      <a:endParaRPr lang="zh-CN" altLang="en-US" sz="1600" baseline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k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 rot="18839599">
            <a:off x="4338536" y="3105068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 rot="18839599">
            <a:off x="3042828" y="3553895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8839599">
            <a:off x="6243537" y="3561832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 rot="18839599">
            <a:off x="8809703" y="4012660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 rot="18839599">
            <a:off x="7538937" y="4887712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 rot="18839599">
            <a:off x="8809704" y="5352533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B</a:t>
            </a:r>
            <a:r>
              <a:rPr lang="en-US" altLang="zh-CN" dirty="0"/>
              <a:t>OTTOM-UP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First compute the smallest problem</a:t>
            </a:r>
            <a:endParaRPr lang="en-US" altLang="zh-CN" dirty="0"/>
          </a:p>
          <a:p>
            <a:pPr lvl="1"/>
            <a:r>
              <a:rPr lang="en-US" altLang="zh-CN" dirty="0"/>
              <a:t>Record the values of </a:t>
            </a:r>
            <a:r>
              <a:rPr lang="en-US" altLang="zh-CN" dirty="0">
                <a:solidFill>
                  <a:srgbClr val="0070C0"/>
                </a:solidFill>
              </a:rPr>
              <a:t>F[0] </a:t>
            </a:r>
            <a:r>
              <a:rPr lang="en-US" altLang="zh-CN" dirty="0"/>
              <a:t>and </a:t>
            </a:r>
            <a:r>
              <a:rPr lang="en-US" altLang="zh-CN" dirty="0">
                <a:solidFill>
                  <a:srgbClr val="0070C0"/>
                </a:solidFill>
              </a:rPr>
              <a:t>F[1].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/>
              <a:t>Then compute the bigger ones</a:t>
            </a:r>
            <a:endParaRPr lang="en-US" altLang="zh-CN" dirty="0"/>
          </a:p>
          <a:p>
            <a:pPr lvl="1"/>
            <a:r>
              <a:rPr lang="en-US" altLang="zh-CN" dirty="0"/>
              <a:t>Record the value of </a:t>
            </a:r>
            <a:r>
              <a:rPr lang="en-US" altLang="zh-CN" dirty="0">
                <a:solidFill>
                  <a:srgbClr val="0070C0"/>
                </a:solidFill>
              </a:rPr>
              <a:t>F[2]</a:t>
            </a:r>
            <a:r>
              <a:rPr lang="en-US" altLang="zh-CN" dirty="0"/>
              <a:t>.</a:t>
            </a:r>
            <a:endParaRPr lang="en-US" altLang="zh-CN" dirty="0"/>
          </a:p>
          <a:p>
            <a:r>
              <a:rPr lang="en-US" altLang="zh-CN" dirty="0"/>
              <a:t>……</a:t>
            </a:r>
            <a:endParaRPr lang="en-US" altLang="zh-CN" dirty="0"/>
          </a:p>
          <a:p>
            <a:r>
              <a:rPr lang="en-US" altLang="zh-CN" dirty="0"/>
              <a:t>Then compute the bigger ones</a:t>
            </a:r>
            <a:endParaRPr lang="en-US" altLang="zh-CN" dirty="0"/>
          </a:p>
          <a:p>
            <a:pPr lvl="1"/>
            <a:r>
              <a:rPr lang="en-US" altLang="zh-CN" dirty="0"/>
              <a:t>Record the value of </a:t>
            </a:r>
            <a:r>
              <a:rPr lang="en-US" altLang="zh-CN" dirty="0">
                <a:solidFill>
                  <a:srgbClr val="0070C0"/>
                </a:solidFill>
              </a:rPr>
              <a:t>F[n-1]</a:t>
            </a:r>
            <a:r>
              <a:rPr lang="en-US" altLang="zh-CN" dirty="0"/>
              <a:t>.</a:t>
            </a:r>
            <a:endParaRPr lang="en-US" altLang="zh-CN" dirty="0"/>
          </a:p>
          <a:p>
            <a:r>
              <a:rPr lang="en-US" altLang="zh-CN" dirty="0"/>
              <a:t>Compute the final problem</a:t>
            </a:r>
            <a:endParaRPr lang="en-US" altLang="zh-CN" dirty="0"/>
          </a:p>
          <a:p>
            <a:pPr lvl="1"/>
            <a:r>
              <a:rPr lang="en-US" altLang="zh-CN" dirty="0"/>
              <a:t>Get </a:t>
            </a:r>
            <a:r>
              <a:rPr lang="en-US" altLang="zh-CN" dirty="0">
                <a:solidFill>
                  <a:srgbClr val="0070C0"/>
                </a:solidFill>
              </a:rPr>
              <a:t>F[n]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9405" y="3690358"/>
            <a:ext cx="1287145" cy="1783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6184187" y="2987346"/>
            <a:ext cx="26408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Complexity:</a:t>
            </a:r>
            <a:r>
              <a:rPr lang="en-US" altLang="zh-CN" sz="2400" b="1" dirty="0"/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O(n)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Demonstration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sz="quarter" idx="13"/>
          </p:nvPr>
        </p:nvGraphicFramePr>
        <p:xfrm>
          <a:off x="2052536" y="2175432"/>
          <a:ext cx="7052554" cy="3998068"/>
        </p:xfrm>
        <a:graphic>
          <a:graphicData uri="http://schemas.openxmlformats.org/drawingml/2006/table">
            <a:tbl>
              <a:tblPr/>
              <a:tblGrid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  <a:gridCol w="641141"/>
                <a:gridCol w="641141"/>
                <a:gridCol w="641142"/>
                <a:gridCol w="641141"/>
              </a:tblGrid>
              <a:tr h="444230"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r>
                        <a:rPr lang="zh-CN" altLang="en-US" sz="1800" dirty="0"/>
                        <a:t>←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r>
                        <a:rPr lang="zh-CN" altLang="en-US" sz="1800" dirty="0"/>
                        <a:t>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0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2↑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4↑</a:t>
                      </a:r>
                      <a:endParaRPr lang="zh-CN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38501" y="1494823"/>
          <a:ext cx="8227688" cy="670560"/>
        </p:xfrm>
        <a:graphic>
          <a:graphicData uri="http://schemas.openxmlformats.org/drawingml/2006/table">
            <a:tbl>
              <a:tblPr/>
              <a:tblGrid>
                <a:gridCol w="632899"/>
                <a:gridCol w="632899"/>
                <a:gridCol w="632899"/>
                <a:gridCol w="632899"/>
                <a:gridCol w="632899"/>
                <a:gridCol w="632899"/>
                <a:gridCol w="632900"/>
                <a:gridCol w="632899"/>
                <a:gridCol w="632899"/>
                <a:gridCol w="632899"/>
                <a:gridCol w="632899"/>
                <a:gridCol w="632899"/>
                <a:gridCol w="632899"/>
              </a:tblGrid>
              <a:tr h="330741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/>
                        <a:t>j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9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10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07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i</a:t>
                      </a:r>
                      <a:endParaRPr lang="zh-CN" altLang="en-US" sz="1600" i="1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i="1" dirty="0" err="1"/>
                        <a:t>y</a:t>
                      </a:r>
                      <a:r>
                        <a:rPr lang="en-US" altLang="zh-CN" sz="1600" baseline="-25000" dirty="0" err="1"/>
                        <a:t>j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m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u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t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o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877413" y="2175432"/>
          <a:ext cx="1157592" cy="3998068"/>
        </p:xfrm>
        <a:graphic>
          <a:graphicData uri="http://schemas.openxmlformats.org/drawingml/2006/table">
            <a:tbl>
              <a:tblPr/>
              <a:tblGrid>
                <a:gridCol w="578796"/>
                <a:gridCol w="578796"/>
              </a:tblGrid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200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i="1" dirty="0"/>
                        <a:t>x</a:t>
                      </a:r>
                      <a:r>
                        <a:rPr lang="en-US" altLang="zh-CN" sz="1600" baseline="-25000" dirty="0"/>
                        <a:t>i</a:t>
                      </a:r>
                      <a:endParaRPr lang="zh-CN" altLang="en-US" sz="1600" baseline="-25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/>
                        <a:t>s</a:t>
                      </a:r>
                      <a:endParaRPr lang="zh-CN" altLang="en-US" sz="1600" baseline="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a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k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i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n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4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g</a:t>
                      </a:r>
                      <a:endParaRPr lang="zh-CN" altLang="en-US" sz="16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 rot="18839599">
            <a:off x="4338536" y="3105068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 rot="18839599">
            <a:off x="3042828" y="3553895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 rot="18839599">
            <a:off x="6243537" y="3561832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 rot="18839599">
            <a:off x="8809703" y="4012660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 rot="18839599">
            <a:off x="7538937" y="4887712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 rot="18839599">
            <a:off x="8809704" y="5352533"/>
            <a:ext cx="145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↑</a:t>
            </a:r>
            <a:endParaRPr lang="zh-CN" altLang="en-US" dirty="0"/>
          </a:p>
        </p:txBody>
      </p:sp>
      <p:sp>
        <p:nvSpPr>
          <p:cNvPr id="22" name="任意多边形: 形状 21"/>
          <p:cNvSpPr/>
          <p:nvPr/>
        </p:nvSpPr>
        <p:spPr>
          <a:xfrm>
            <a:off x="3611880" y="2407920"/>
            <a:ext cx="5259776" cy="3637459"/>
          </a:xfrm>
          <a:custGeom>
            <a:avLst/>
            <a:gdLst>
              <a:gd name="connsiteX0" fmla="*/ 5204460 w 5259776"/>
              <a:gd name="connsiteY0" fmla="*/ 3634740 h 3637459"/>
              <a:gd name="connsiteX1" fmla="*/ 5212080 w 5259776"/>
              <a:gd name="connsiteY1" fmla="*/ 3550920 h 3637459"/>
              <a:gd name="connsiteX2" fmla="*/ 5212080 w 5259776"/>
              <a:gd name="connsiteY2" fmla="*/ 3063240 h 3637459"/>
              <a:gd name="connsiteX3" fmla="*/ 4572000 w 5259776"/>
              <a:gd name="connsiteY3" fmla="*/ 2651760 h 3637459"/>
              <a:gd name="connsiteX4" fmla="*/ 3802380 w 5259776"/>
              <a:gd name="connsiteY4" fmla="*/ 2644140 h 3637459"/>
              <a:gd name="connsiteX5" fmla="*/ 3825240 w 5259776"/>
              <a:gd name="connsiteY5" fmla="*/ 1348740 h 3637459"/>
              <a:gd name="connsiteX6" fmla="*/ 2468880 w 5259776"/>
              <a:gd name="connsiteY6" fmla="*/ 1325880 h 3637459"/>
              <a:gd name="connsiteX7" fmla="*/ 1988820 w 5259776"/>
              <a:gd name="connsiteY7" fmla="*/ 906780 h 3637459"/>
              <a:gd name="connsiteX8" fmla="*/ 624840 w 5259776"/>
              <a:gd name="connsiteY8" fmla="*/ 876300 h 3637459"/>
              <a:gd name="connsiteX9" fmla="*/ 76200 w 5259776"/>
              <a:gd name="connsiteY9" fmla="*/ 487680 h 3637459"/>
              <a:gd name="connsiteX10" fmla="*/ 0 w 5259776"/>
              <a:gd name="connsiteY10" fmla="*/ 0 h 363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59776" h="3637459">
                <a:moveTo>
                  <a:pt x="5204460" y="3634740"/>
                </a:moveTo>
                <a:cubicBezTo>
                  <a:pt x="5207635" y="3640455"/>
                  <a:pt x="5210810" y="3646170"/>
                  <a:pt x="5212080" y="3550920"/>
                </a:cubicBezTo>
                <a:cubicBezTo>
                  <a:pt x="5213350" y="3455670"/>
                  <a:pt x="5318760" y="3213100"/>
                  <a:pt x="5212080" y="3063240"/>
                </a:cubicBezTo>
                <a:cubicBezTo>
                  <a:pt x="5105400" y="2913380"/>
                  <a:pt x="4806950" y="2721610"/>
                  <a:pt x="4572000" y="2651760"/>
                </a:cubicBezTo>
                <a:cubicBezTo>
                  <a:pt x="4337050" y="2581910"/>
                  <a:pt x="3926840" y="2861310"/>
                  <a:pt x="3802380" y="2644140"/>
                </a:cubicBezTo>
                <a:cubicBezTo>
                  <a:pt x="3677920" y="2426970"/>
                  <a:pt x="4047490" y="1568450"/>
                  <a:pt x="3825240" y="1348740"/>
                </a:cubicBezTo>
                <a:cubicBezTo>
                  <a:pt x="3602990" y="1129030"/>
                  <a:pt x="2774950" y="1399540"/>
                  <a:pt x="2468880" y="1325880"/>
                </a:cubicBezTo>
                <a:cubicBezTo>
                  <a:pt x="2162810" y="1252220"/>
                  <a:pt x="2296160" y="981710"/>
                  <a:pt x="1988820" y="906780"/>
                </a:cubicBezTo>
                <a:cubicBezTo>
                  <a:pt x="1681480" y="831850"/>
                  <a:pt x="943610" y="946150"/>
                  <a:pt x="624840" y="876300"/>
                </a:cubicBezTo>
                <a:cubicBezTo>
                  <a:pt x="306070" y="806450"/>
                  <a:pt x="180340" y="633730"/>
                  <a:pt x="76200" y="487680"/>
                </a:cubicBezTo>
                <a:cubicBezTo>
                  <a:pt x="-27940" y="341630"/>
                  <a:pt x="13970" y="83820"/>
                  <a:pt x="0" y="0"/>
                </a:cubicBezTo>
              </a:path>
            </a:pathLst>
          </a:custGeom>
          <a:ln w="38100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361872" y="6449438"/>
            <a:ext cx="255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/>
              <a:t>Time:  O(</a:t>
            </a:r>
            <a:r>
              <a:rPr lang="en-US" altLang="zh-CN" b="1" i="1" dirty="0" err="1"/>
              <a:t>mn</a:t>
            </a:r>
            <a:r>
              <a:rPr lang="en-US" altLang="zh-CN" b="1" i="1" dirty="0"/>
              <a:t>)</a:t>
            </a:r>
            <a:endParaRPr lang="zh-CN" altLang="en-US" b="1" i="1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034681" y="271172"/>
            <a:ext cx="8634730" cy="6857999"/>
            <a:chOff x="1034681" y="348996"/>
            <a:chExt cx="8634730" cy="6857999"/>
          </a:xfrm>
        </p:grpSpPr>
        <p:grpSp>
          <p:nvGrpSpPr>
            <p:cNvPr id="8" name="组合 7"/>
            <p:cNvGrpSpPr/>
            <p:nvPr/>
          </p:nvGrpSpPr>
          <p:grpSpPr>
            <a:xfrm>
              <a:off x="1034681" y="348996"/>
              <a:ext cx="8634730" cy="6857999"/>
              <a:chOff x="1034681" y="348996"/>
              <a:chExt cx="8634730" cy="6857999"/>
            </a:xfrm>
          </p:grpSpPr>
          <p:grpSp>
            <p:nvGrpSpPr>
              <p:cNvPr id="4" name="object 2"/>
              <p:cNvGrpSpPr/>
              <p:nvPr/>
            </p:nvGrpSpPr>
            <p:grpSpPr>
              <a:xfrm>
                <a:off x="1034681" y="348996"/>
                <a:ext cx="8634730" cy="2571750"/>
                <a:chOff x="1034681" y="348996"/>
                <a:chExt cx="8634730" cy="2571750"/>
              </a:xfrm>
            </p:grpSpPr>
            <p:sp>
              <p:nvSpPr>
                <p:cNvPr id="5" name="object 3"/>
                <p:cNvSpPr/>
                <p:nvPr/>
              </p:nvSpPr>
              <p:spPr>
                <a:xfrm>
                  <a:off x="1034681" y="348996"/>
                  <a:ext cx="8634215" cy="1714499"/>
                </a:xfrm>
                <a:prstGeom prst="rect">
                  <a:avLst/>
                </a:prstGeom>
                <a:blipFill>
                  <a:blip r:embed="rId1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/>
              </p:txBody>
            </p:sp>
            <p:sp>
              <p:nvSpPr>
                <p:cNvPr id="6" name="object 4"/>
                <p:cNvSpPr/>
                <p:nvPr/>
              </p:nvSpPr>
              <p:spPr>
                <a:xfrm>
                  <a:off x="1034681" y="2063496"/>
                  <a:ext cx="8634215" cy="857250"/>
                </a:xfrm>
                <a:prstGeom prst="rect">
                  <a:avLst/>
                </a:prstGeom>
                <a:blipFill>
                  <a:blip r:embed="rId2" cstate="print"/>
                  <a:stretch>
                    <a:fillRect/>
                  </a:stretch>
                </a:blipFill>
              </p:spPr>
              <p:txBody>
                <a:bodyPr wrap="square" lIns="0" tIns="0" rIns="0" bIns="0" rtlCol="0"/>
                <a:lstStyle/>
                <a:p/>
              </p:txBody>
            </p:sp>
          </p:grpSp>
          <p:sp>
            <p:nvSpPr>
              <p:cNvPr id="7" name="object 6"/>
              <p:cNvSpPr/>
              <p:nvPr/>
            </p:nvSpPr>
            <p:spPr>
              <a:xfrm>
                <a:off x="1034683" y="2920745"/>
                <a:ext cx="8634215" cy="428625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  <p:sp>
          <p:nvSpPr>
            <p:cNvPr id="9" name="object 5"/>
            <p:cNvSpPr txBox="1"/>
            <p:nvPr/>
          </p:nvSpPr>
          <p:spPr>
            <a:xfrm>
              <a:off x="1988185" y="1358138"/>
              <a:ext cx="6623050" cy="123317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>
              <a:lvl1pPr algn="l" defTabSz="80200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86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2700">
                <a:spcBef>
                  <a:spcPts val="100"/>
                </a:spcBef>
              </a:pPr>
              <a:r>
                <a:rPr lang="en-US" sz="3900" b="1" spc="-5" dirty="0">
                  <a:solidFill>
                    <a:srgbClr val="FE8637"/>
                  </a:solidFill>
                  <a:latin typeface="Comic Sans MS" panose="030F0702030302020204"/>
                  <a:cs typeface="Comic Sans MS" panose="030F0702030302020204"/>
                </a:rPr>
                <a:t>T</a:t>
              </a:r>
              <a:r>
                <a:rPr lang="en-US" sz="3100" b="1" spc="-5" dirty="0">
                  <a:solidFill>
                    <a:srgbClr val="FE8637"/>
                  </a:solidFill>
                  <a:latin typeface="Comic Sans MS" panose="030F0702030302020204"/>
                  <a:cs typeface="Comic Sans MS" panose="030F0702030302020204"/>
                </a:rPr>
                <a:t>RIANGLE </a:t>
              </a:r>
              <a:r>
                <a:rPr lang="en-US" sz="3900" b="1" dirty="0">
                  <a:solidFill>
                    <a:srgbClr val="FE8637"/>
                  </a:solidFill>
                  <a:latin typeface="Comic Sans MS" panose="030F0702030302020204"/>
                  <a:cs typeface="Comic Sans MS" panose="030F0702030302020204"/>
                </a:rPr>
                <a:t>D</a:t>
              </a:r>
              <a:r>
                <a:rPr lang="en-US" sz="3100" b="1" dirty="0">
                  <a:solidFill>
                    <a:srgbClr val="FE8637"/>
                  </a:solidFill>
                  <a:latin typeface="Comic Sans MS" panose="030F0702030302020204"/>
                  <a:cs typeface="Comic Sans MS" panose="030F0702030302020204"/>
                </a:rPr>
                <a:t>ECOMPOSITION</a:t>
              </a:r>
              <a:r>
                <a:rPr lang="en-US" sz="3100" b="1" spc="-819" dirty="0">
                  <a:solidFill>
                    <a:srgbClr val="FE8637"/>
                  </a:solidFill>
                  <a:latin typeface="Comic Sans MS" panose="030F0702030302020204"/>
                  <a:cs typeface="Comic Sans MS" panose="030F0702030302020204"/>
                </a:rPr>
                <a:t> </a:t>
              </a:r>
              <a:r>
                <a:rPr lang="en-US" sz="3100" b="1" dirty="0">
                  <a:solidFill>
                    <a:srgbClr val="FE8637"/>
                  </a:solidFill>
                  <a:latin typeface="Comic Sans MS" panose="030F0702030302020204"/>
                  <a:cs typeface="Comic Sans MS" panose="030F0702030302020204"/>
                </a:rPr>
                <a:t>OF</a:t>
              </a:r>
              <a:endParaRPr lang="en-US" sz="3100" dirty="0">
                <a:latin typeface="Comic Sans MS" panose="030F0702030302020204"/>
                <a:cs typeface="Comic Sans MS" panose="030F0702030302020204"/>
              </a:endParaRPr>
            </a:p>
            <a:p>
              <a:pPr marL="12700">
                <a:spcBef>
                  <a:spcPts val="150"/>
                </a:spcBef>
              </a:pPr>
              <a:r>
                <a:rPr lang="en-US" sz="3900" b="1" spc="-5" dirty="0">
                  <a:solidFill>
                    <a:srgbClr val="FE8637"/>
                  </a:solidFill>
                  <a:latin typeface="Comic Sans MS" panose="030F0702030302020204"/>
                  <a:cs typeface="Comic Sans MS" panose="030F0702030302020204"/>
                </a:rPr>
                <a:t>C</a:t>
              </a:r>
              <a:r>
                <a:rPr lang="en-US" sz="3100" b="1" spc="-5" dirty="0">
                  <a:solidFill>
                    <a:srgbClr val="FE8637"/>
                  </a:solidFill>
                  <a:latin typeface="Comic Sans MS" panose="030F0702030302020204"/>
                  <a:cs typeface="Comic Sans MS" panose="030F0702030302020204"/>
                </a:rPr>
                <a:t>ONVEX</a:t>
              </a:r>
              <a:r>
                <a:rPr lang="en-US" sz="3100" b="1" spc="-10" dirty="0">
                  <a:solidFill>
                    <a:srgbClr val="FE8637"/>
                  </a:solidFill>
                  <a:latin typeface="Comic Sans MS" panose="030F0702030302020204"/>
                  <a:cs typeface="Comic Sans MS" panose="030F0702030302020204"/>
                </a:rPr>
                <a:t> </a:t>
              </a:r>
              <a:r>
                <a:rPr lang="en-US" sz="3900" b="1" spc="-5" dirty="0">
                  <a:solidFill>
                    <a:srgbClr val="FE8637"/>
                  </a:solidFill>
                  <a:latin typeface="Comic Sans MS" panose="030F0702030302020204"/>
                  <a:cs typeface="Comic Sans MS" panose="030F0702030302020204"/>
                </a:rPr>
                <a:t>P</a:t>
              </a:r>
              <a:r>
                <a:rPr lang="en-US" sz="3100" b="1" spc="-5" dirty="0">
                  <a:solidFill>
                    <a:srgbClr val="FE8637"/>
                  </a:solidFill>
                  <a:latin typeface="Comic Sans MS" panose="030F0702030302020204"/>
                  <a:cs typeface="Comic Sans MS" panose="030F0702030302020204"/>
                </a:rPr>
                <a:t>OLYGON</a:t>
              </a:r>
              <a:endParaRPr lang="en-US" sz="3100" dirty="0">
                <a:latin typeface="Comic Sans MS" panose="030F0702030302020204"/>
                <a:cs typeface="Comic Sans MS" panose="030F0702030302020204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231900" y="3777995"/>
            <a:ext cx="7696200" cy="3429001"/>
            <a:chOff x="1231900" y="3777995"/>
            <a:chExt cx="7696200" cy="3429001"/>
          </a:xfrm>
        </p:grpSpPr>
        <p:sp>
          <p:nvSpPr>
            <p:cNvPr id="7" name="object 10"/>
            <p:cNvSpPr/>
            <p:nvPr/>
          </p:nvSpPr>
          <p:spPr>
            <a:xfrm>
              <a:off x="1231900" y="4635246"/>
              <a:ext cx="7467600" cy="2571750"/>
            </a:xfrm>
            <a:prstGeom prst="rect">
              <a:avLst/>
            </a:prstGeom>
            <a:blipFill>
              <a:blip r:embed="rId1" cstate="print"/>
              <a:stretch>
                <a:fillRect l="-2639" r="-12982"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8"/>
            <p:cNvSpPr/>
            <p:nvPr/>
          </p:nvSpPr>
          <p:spPr>
            <a:xfrm>
              <a:off x="1231900" y="3777995"/>
              <a:ext cx="7696200" cy="857250"/>
            </a:xfrm>
            <a:prstGeom prst="rect">
              <a:avLst/>
            </a:prstGeom>
            <a:blipFill>
              <a:blip r:embed="rId2" cstate="print"/>
              <a:stretch>
                <a:fillRect l="-2563" r="-9626"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D</a:t>
            </a:r>
            <a:r>
              <a:rPr lang="en-US" altLang="zh-CN" dirty="0"/>
              <a:t>EFINITION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72415" marR="0" lvl="0" indent="-260350" algn="l" defTabSz="914400" rtl="0" eaLnBrk="1" fontAlgn="auto" latinLnBrk="0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>
                <a:srgbClr val="FE8637"/>
              </a:buClr>
              <a:buSzPct val="74000"/>
              <a:buFontTx/>
              <a:buChar char="•"/>
              <a:tabLst>
                <a:tab pos="272415" algn="l"/>
                <a:tab pos="273050" algn="l"/>
                <a:tab pos="2430145" algn="l"/>
              </a:tabLst>
              <a:defRPr/>
            </a:pP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Convex</a:t>
            </a:r>
            <a:r>
              <a:rPr kumimoji="0" lang="en-US" altLang="zh-CN" sz="23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polygon	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P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anose="05050102010706020507"/>
                <a:ea typeface="+mn-ea"/>
                <a:cs typeface="Symbol" panose="05050102010706020507"/>
              </a:rPr>
              <a:t>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{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v</a:t>
            </a:r>
            <a:r>
              <a:rPr kumimoji="0" lang="en-US" altLang="zh-CN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0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,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v</a:t>
            </a:r>
            <a:r>
              <a:rPr kumimoji="0" lang="en-US" altLang="zh-CN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1</a:t>
            </a:r>
            <a:r>
              <a: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,..., </a:t>
            </a:r>
            <a:r>
              <a:rPr kumimoji="0" lang="en-US" altLang="zh-CN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v</a:t>
            </a:r>
            <a:r>
              <a:rPr kumimoji="0" lang="en-US" altLang="zh-CN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n</a:t>
            </a:r>
            <a:r>
              <a:rPr kumimoji="0" lang="en-US" altLang="zh-CN" b="0" i="1" u="none" strike="noStrike" kern="1200" cap="none" spc="-9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-</a:t>
            </a:r>
            <a:r>
              <a:rPr kumimoji="0" lang="en-US" altLang="zh-CN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1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}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272415" marR="207010" lvl="0" indent="-260350" algn="l" defTabSz="914400" rtl="0" eaLnBrk="1" fontAlgn="auto" latinLnBrk="0" hangingPunct="1">
              <a:lnSpc>
                <a:spcPts val="2630"/>
              </a:lnSpc>
              <a:spcBef>
                <a:spcPts val="690"/>
              </a:spcBef>
              <a:spcAft>
                <a:spcPts val="0"/>
              </a:spcAft>
              <a:buClr>
                <a:srgbClr val="FE8637"/>
              </a:buClr>
              <a:buSzPct val="74000"/>
              <a:buFontTx/>
              <a:buChar char="•"/>
              <a:tabLst>
                <a:tab pos="272415" algn="l"/>
                <a:tab pos="273050" algn="l"/>
              </a:tabLst>
              <a:defRPr/>
            </a:pPr>
            <a:r>
              <a:rPr kumimoji="0" lang="en-US" altLang="zh-CN" sz="23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Triangle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decomposition: chords set </a:t>
            </a:r>
            <a:r>
              <a:rPr kumimoji="0" lang="en-US" altLang="zh-CN" sz="2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that decompose  polygon into disjoint</a:t>
            </a:r>
            <a:r>
              <a:rPr kumimoji="0" lang="en-US" altLang="zh-CN" sz="2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triangle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272415" marR="5080" lvl="0" indent="-260350" algn="l" defTabSz="914400" rtl="0" eaLnBrk="1" fontAlgn="auto" latinLnBrk="0" hangingPunct="1">
              <a:lnSpc>
                <a:spcPct val="99000"/>
              </a:lnSpc>
              <a:spcBef>
                <a:spcPts val="930"/>
              </a:spcBef>
              <a:spcAft>
                <a:spcPts val="0"/>
              </a:spcAft>
              <a:buClr>
                <a:srgbClr val="FE8637"/>
              </a:buClr>
              <a:buSzPct val="74000"/>
              <a:buFontTx/>
              <a:buChar char="•"/>
              <a:tabLst>
                <a:tab pos="272415" algn="l"/>
                <a:tab pos="273050" algn="l"/>
              </a:tabLst>
              <a:defRPr/>
            </a:pPr>
            <a:r>
              <a:rPr kumimoji="0" lang="en-US" altLang="zh-CN" sz="23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We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can improve that in a triangle decomposition of a </a:t>
            </a:r>
            <a:r>
              <a:rPr kumimoji="0" lang="en-US" altLang="zh-CN" sz="2300" b="1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n 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vertices convex polygon, there happened to be n-3 chords and n-2</a:t>
            </a:r>
            <a:r>
              <a:rPr kumimoji="0" lang="en-US" altLang="zh-CN" sz="23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triangles.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D</a:t>
            </a:r>
            <a:r>
              <a:rPr lang="en-US" altLang="zh-CN" dirty="0"/>
              <a:t>EFINITION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82600" marR="0" lvl="0" indent="0" algn="l" defTabSz="914400" rtl="0" eaLnBrk="1" fontAlgn="auto" latinLnBrk="0" hangingPunct="1">
              <a:lnSpc>
                <a:spcPct val="100000"/>
              </a:lnSpc>
              <a:spcBef>
                <a:spcPts val="78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31615" algn="l"/>
              </a:tabLst>
              <a:defRPr/>
            </a:pPr>
            <a:r>
              <a:rPr kumimoji="0" lang="en-US" altLang="zh-CN" sz="23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hoolbook Uralic"/>
              </a:rPr>
              <a:t>Weighting</a:t>
            </a:r>
            <a:r>
              <a:rPr kumimoji="0" lang="en-US" altLang="zh-CN" sz="23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hoolbook Uralic"/>
              </a:rPr>
              <a:t>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hoolbook Uralic"/>
              </a:rPr>
              <a:t>function	</a:t>
            </a:r>
            <a:r>
              <a:rPr kumimoji="0" lang="en-US" altLang="zh-CN" sz="4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w</a:t>
            </a:r>
            <a:endParaRPr kumimoji="0" lang="en-US" altLang="zh-CN" sz="4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 panose="02020603050405020304"/>
            </a:endParaRPr>
          </a:p>
          <a:p>
            <a:pPr marL="658495" marR="0" lvl="0" indent="0" algn="l" defTabSz="914400" rtl="0" eaLnBrk="1" fontAlgn="auto" latinLnBrk="0" hangingPunct="1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hoolbook Uralic"/>
              </a:rPr>
              <a:t>for</a:t>
            </a:r>
            <a:r>
              <a:rPr kumimoji="0" lang="en-US" altLang="zh-CN" sz="23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hoolbook Uralic"/>
              </a:rPr>
              <a:t> 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hoolbook Uralic"/>
              </a:rPr>
              <a:t>example: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Schoolbook Uralic"/>
            </a:endParaRPr>
          </a:p>
          <a:p>
            <a:pPr marL="1069975" marR="0" lvl="0" indent="0" algn="l" defTabSz="914400" rtl="0" eaLnBrk="1" fontAlgn="auto" latinLnBrk="0" hangingPunct="1">
              <a:lnSpc>
                <a:spcPct val="100000"/>
              </a:lnSpc>
              <a:spcBef>
                <a:spcPts val="116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w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(</a:t>
            </a:r>
            <a:r>
              <a:rPr kumimoji="0" lang="en-US" altLang="zh-CN" sz="2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v</a:t>
            </a:r>
            <a:r>
              <a:rPr kumimoji="0" lang="en-US" altLang="zh-CN" sz="2300" b="0" i="1" u="none" strike="noStrike" kern="1200" cap="none" spc="-5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i</a:t>
            </a:r>
            <a:r>
              <a:rPr kumimoji="0" lang="en-US" altLang="zh-CN" sz="2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 v</a:t>
            </a:r>
            <a:r>
              <a:rPr kumimoji="0" lang="en-US" altLang="zh-CN" sz="23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j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 v</a:t>
            </a:r>
            <a:r>
              <a:rPr kumimoji="0" lang="en-US" altLang="zh-CN" sz="23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k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) =  |</a:t>
            </a:r>
            <a:r>
              <a:rPr kumimoji="0" lang="en-US" altLang="zh-CN" sz="2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v</a:t>
            </a:r>
            <a:r>
              <a:rPr kumimoji="0" lang="en-US" altLang="zh-CN" sz="2300" b="0" i="1" u="none" strike="noStrike" kern="1200" cap="none" spc="-5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i</a:t>
            </a:r>
            <a:r>
              <a:rPr kumimoji="0" lang="en-US" altLang="zh-CN" sz="2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 v</a:t>
            </a:r>
            <a:r>
              <a:rPr kumimoji="0" lang="en-US" altLang="zh-CN" sz="23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j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 </a:t>
            </a:r>
            <a:r>
              <a:rPr lang="en-US" altLang="zh-CN" sz="2300" spc="-5" dirty="0">
                <a:solidFill>
                  <a:prstClr val="black"/>
                </a:solidFill>
                <a:cs typeface="Times New Roman" panose="02020603050405020304"/>
              </a:rPr>
              <a:t>| +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 |</a:t>
            </a:r>
            <a:r>
              <a:rPr kumimoji="0" lang="en-US" altLang="zh-CN" sz="2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v</a:t>
            </a:r>
            <a:r>
              <a:rPr kumimoji="0" lang="en-US" altLang="zh-CN" sz="23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j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 v</a:t>
            </a:r>
            <a:r>
              <a:rPr kumimoji="0" lang="en-US" altLang="zh-CN" sz="23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k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| </a:t>
            </a:r>
            <a:r>
              <a:rPr lang="en-US" altLang="zh-CN" sz="2300" spc="-5" dirty="0">
                <a:solidFill>
                  <a:prstClr val="black"/>
                </a:solidFill>
                <a:cs typeface="Times New Roman" panose="02020603050405020304"/>
              </a:rPr>
              <a:t>+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 |</a:t>
            </a:r>
            <a:r>
              <a:rPr kumimoji="0" lang="en-US" altLang="zh-CN" sz="2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v</a:t>
            </a:r>
            <a:r>
              <a:rPr kumimoji="0" lang="en-US" altLang="zh-CN" sz="2300" b="0" i="1" u="none" strike="noStrike" kern="1200" cap="none" spc="-5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i</a:t>
            </a:r>
            <a:r>
              <a:rPr kumimoji="0" lang="en-US" altLang="zh-CN" sz="2300" b="0" i="1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v</a:t>
            </a:r>
            <a:r>
              <a:rPr kumimoji="0" lang="en-US" altLang="zh-CN" sz="23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k</a:t>
            </a:r>
            <a:r>
              <a:rPr kumimoji="0" lang="en-US" altLang="zh-CN" sz="2300" b="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|</a:t>
            </a:r>
            <a:endParaRPr kumimoji="0" lang="en-US" altLang="zh-CN" sz="23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 panose="02020603050405020304"/>
            </a:endParaRPr>
          </a:p>
          <a:p>
            <a:pPr marL="10160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53515" algn="l"/>
                <a:tab pos="2068830" algn="l"/>
              </a:tabLst>
              <a:defRPr/>
            </a:pPr>
            <a:endParaRPr kumimoji="0" lang="en-US" altLang="zh-CN" sz="2300" b="0" i="0" u="none" strike="noStrike" kern="1200" cap="none" spc="-5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Schoolbook Uralic"/>
            </a:endParaRPr>
          </a:p>
          <a:p>
            <a:pPr marL="10160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453515" algn="l"/>
                <a:tab pos="2068830" algn="l"/>
              </a:tabLst>
              <a:defRPr/>
            </a:pP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hoolbook Uralic"/>
              </a:rPr>
              <a:t>Where |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v</a:t>
            </a:r>
            <a:r>
              <a:rPr kumimoji="0" lang="en-US" altLang="zh-CN" sz="23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i</a:t>
            </a:r>
            <a:r>
              <a:rPr kumimoji="0" lang="en-US" altLang="zh-CN" sz="2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v</a:t>
            </a:r>
            <a:r>
              <a:rPr kumimoji="0" lang="en-US" altLang="zh-CN" sz="2300" b="0" i="1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j</a:t>
            </a:r>
            <a:r>
              <a:rPr kumimoji="0" lang="en-US" altLang="zh-CN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|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hoolbook Uralic"/>
              </a:rPr>
              <a:t>is the Euclid distance</a:t>
            </a:r>
            <a:r>
              <a:rPr kumimoji="0" lang="en-US" altLang="zh-CN" sz="23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hoolbook Uralic"/>
              </a:rPr>
              <a:t>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hoolbook Uralic"/>
              </a:rPr>
              <a:t>between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Schoolbook Uralic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v</a:t>
            </a:r>
            <a:r>
              <a:rPr kumimoji="0" lang="en-US" altLang="zh-CN" sz="2300" b="0" i="1" u="none" strike="noStrike" kern="1200" cap="none" spc="-5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i</a:t>
            </a:r>
            <a:r>
              <a:rPr kumimoji="0" lang="en-US" altLang="zh-CN" sz="2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Schoolbook Uralic"/>
              </a:rPr>
              <a:t>and </a:t>
            </a:r>
            <a:r>
              <a:rPr kumimoji="0" lang="en-US" altLang="zh-CN" sz="2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v</a:t>
            </a:r>
            <a:r>
              <a:rPr kumimoji="0" lang="en-US" altLang="zh-CN" sz="2300" b="0" i="1" u="none" strike="noStrike" kern="1200" cap="none" spc="-5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Times New Roman" panose="02020603050405020304"/>
              </a:rPr>
              <a:t>j</a:t>
            </a:r>
            <a:endParaRPr kumimoji="0" lang="en-US" altLang="zh-CN" sz="2300" b="0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Times New Roman" panose="02020603050405020304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D</a:t>
            </a:r>
            <a:r>
              <a:rPr lang="en-US" altLang="zh-CN" dirty="0"/>
              <a:t>EFINITION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2700" marR="0" lvl="0" indent="0" algn="l" defTabSz="914400" rtl="0" eaLnBrk="1" fontAlgn="auto" latinLnBrk="0" hangingPunct="1">
              <a:lnSpc>
                <a:spcPts val="2190"/>
              </a:lnSpc>
              <a:spcBef>
                <a:spcPts val="189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Optimal triangle</a:t>
            </a:r>
            <a:r>
              <a:rPr kumimoji="0" lang="en-US" altLang="zh-CN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decomposition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250190" marR="0" lvl="0" indent="-238125" algn="l" defTabSz="914400" rtl="0" eaLnBrk="1" fontAlgn="auto" latinLnBrk="0" hangingPunct="1">
              <a:lnSpc>
                <a:spcPts val="4230"/>
              </a:lnSpc>
              <a:spcBef>
                <a:spcPts val="0"/>
              </a:spcBef>
              <a:spcAft>
                <a:spcPts val="0"/>
              </a:spcAft>
              <a:buClr>
                <a:srgbClr val="FE8637"/>
              </a:buClr>
              <a:buSzPct val="74000"/>
              <a:buFontTx/>
              <a:buChar char="•"/>
              <a:tabLst>
                <a:tab pos="250190" algn="l"/>
                <a:tab pos="250825" algn="l"/>
              </a:tabLst>
              <a:defRPr/>
            </a:pP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Input: polygon </a:t>
            </a:r>
            <a:r>
              <a:rPr kumimoji="0" lang="en-US" altLang="zh-CN" sz="23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P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and weighting function</a:t>
            </a:r>
            <a:r>
              <a:rPr kumimoji="0" lang="en-US" altLang="zh-CN" sz="2300" b="0" i="0" u="none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6000" b="0" i="1" u="none" strike="noStrike" kern="1200" cap="none" spc="0" normalizeH="0" baseline="-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w</a:t>
            </a:r>
            <a:endParaRPr kumimoji="0" lang="en-US" altLang="zh-CN" sz="6000" b="0" i="0" u="none" strike="noStrike" kern="1200" cap="none" spc="0" normalizeH="0" baseline="-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250190" marR="0" lvl="0" indent="-238125" algn="l" defTabSz="914400" rtl="0" eaLnBrk="1" fontAlgn="auto" latinLnBrk="0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FE8637"/>
              </a:buClr>
              <a:buSzPct val="74000"/>
              <a:buFontTx/>
              <a:buChar char="•"/>
              <a:tabLst>
                <a:tab pos="250190" algn="l"/>
                <a:tab pos="250825" algn="l"/>
              </a:tabLst>
              <a:defRPr/>
            </a:pP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Output: triangle decomposition </a:t>
            </a:r>
            <a:r>
              <a:rPr kumimoji="0" lang="en-US" altLang="zh-CN" sz="2300" b="0" i="1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T,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to</a:t>
            </a:r>
            <a:r>
              <a:rPr kumimoji="0" lang="en-US" altLang="zh-CN" sz="23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minimize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759460" indent="0" algn="ctr" defTabSz="914400">
              <a:lnSpc>
                <a:spcPts val="4275"/>
              </a:lnSpc>
              <a:spcBef>
                <a:spcPts val="2010"/>
              </a:spcBef>
              <a:buNone/>
              <a:tabLst>
                <a:tab pos="1510030" algn="l"/>
              </a:tabLst>
              <a:defRPr/>
            </a:pPr>
            <a:r>
              <a:rPr kumimoji="0" lang="el-GR" altLang="zh-CN" sz="6000" b="0" i="0" u="none" strike="noStrike" kern="1200" cap="none" spc="0" normalizeH="0" baseline="-4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Noto Sans Mono CJK JP Bold"/>
              </a:rPr>
              <a:t>Σ</a:t>
            </a:r>
            <a:r>
              <a:rPr kumimoji="0" lang="en-US" altLang="zh-CN" sz="2800" b="0" i="1" u="none" strike="noStrike" kern="1200" cap="none" spc="-19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S</a:t>
            </a:r>
            <a:r>
              <a:rPr kumimoji="0" lang="en-US" altLang="zh-CN" sz="2800" b="0" u="none" strike="noStrike" kern="1200" cap="none" spc="-19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∈S</a:t>
            </a:r>
            <a:r>
              <a:rPr kumimoji="0" lang="en-US" altLang="zh-CN" sz="2000" b="0" i="1" u="none" strike="noStrike" kern="1200" cap="none" spc="-190" normalizeH="0" baseline="-5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T </a:t>
            </a:r>
            <a:r>
              <a:rPr kumimoji="0" lang="en-US" altLang="zh-CN" sz="2000" b="0" i="1" u="none" strike="noStrike" kern="1200" cap="none" spc="-19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 </a:t>
            </a:r>
            <a:r>
              <a:rPr kumimoji="0" lang="en-US" altLang="zh-CN" sz="2500" b="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W</a:t>
            </a:r>
            <a:r>
              <a:rPr kumimoji="0" lang="en-US" altLang="zh-CN" sz="2500" b="0" i="1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lang="en-US" altLang="zh-CN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(</a:t>
            </a:r>
            <a:r>
              <a:rPr kumimoji="0" lang="en-US" altLang="zh-CN" sz="25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s</a:t>
            </a:r>
            <a:r>
              <a:rPr kumimoji="0" lang="en-US" altLang="zh-CN" sz="25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)</a:t>
            </a:r>
            <a:endParaRPr kumimoji="0" lang="en-US" altLang="zh-CN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T</a:t>
            </a:r>
            <a:r>
              <a:rPr lang="en-US" altLang="zh-CN" dirty="0"/>
              <a:t>RIANGLE DECOMPOSITION AND</a:t>
            </a:r>
            <a:br>
              <a:rPr lang="en-US" altLang="zh-CN" dirty="0"/>
            </a:br>
            <a:r>
              <a:rPr lang="en-US" altLang="zh-CN" sz="4200" dirty="0"/>
              <a:t>M</a:t>
            </a:r>
            <a:r>
              <a:rPr lang="en-US" altLang="zh-CN" dirty="0"/>
              <a:t>ATRIX-CHAIN-ORDER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03530" marR="5080" indent="-291465">
              <a:lnSpc>
                <a:spcPts val="2630"/>
              </a:lnSpc>
              <a:spcBef>
                <a:spcPts val="290"/>
              </a:spcBef>
              <a:buFont typeface="Wingdings" panose="05000000000000000000"/>
              <a:buChar char=""/>
              <a:tabLst>
                <a:tab pos="358775" algn="l"/>
                <a:tab pos="359410" algn="l"/>
              </a:tabLst>
            </a:pPr>
            <a:r>
              <a:rPr lang="en-US" altLang="zh-CN" sz="2300" spc="-5" dirty="0">
                <a:latin typeface="Times New Roman" panose="02020603050405020304"/>
                <a:cs typeface="Times New Roman" panose="02020603050405020304"/>
              </a:rPr>
              <a:t>A matrix chain is corresponding to a complete binary tree. </a:t>
            </a:r>
            <a:endParaRPr lang="en-US" altLang="zh-CN" sz="2300" spc="-5" dirty="0">
              <a:latin typeface="Times New Roman" panose="02020603050405020304"/>
              <a:cs typeface="Times New Roman" panose="02020603050405020304"/>
            </a:endParaRPr>
          </a:p>
          <a:p>
            <a:pPr marL="12065" marR="5080" indent="0">
              <a:lnSpc>
                <a:spcPts val="2630"/>
              </a:lnSpc>
              <a:spcBef>
                <a:spcPts val="290"/>
              </a:spcBef>
              <a:buNone/>
              <a:tabLst>
                <a:tab pos="358775" algn="l"/>
                <a:tab pos="359410" algn="l"/>
              </a:tabLst>
            </a:pPr>
            <a:r>
              <a:rPr lang="en-US" altLang="zh-CN" spc="-5" dirty="0">
                <a:latin typeface="Times New Roman" panose="02020603050405020304"/>
                <a:cs typeface="Times New Roman" panose="02020603050405020304"/>
              </a:rPr>
              <a:t>    For</a:t>
            </a:r>
            <a:r>
              <a:rPr lang="en-US" altLang="zh-CN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pc="-5" dirty="0">
                <a:latin typeface="Times New Roman" panose="02020603050405020304"/>
                <a:cs typeface="Times New Roman" panose="02020603050405020304"/>
              </a:rPr>
              <a:t>example:</a:t>
            </a:r>
            <a:endParaRPr lang="en-US" altLang="zh-CN" dirty="0">
              <a:latin typeface="Times New Roman" panose="02020603050405020304"/>
              <a:cs typeface="Times New Roman" panose="02020603050405020304"/>
            </a:endParaRPr>
          </a:p>
          <a:p>
            <a:pPr marL="290830" marR="814705" indent="0">
              <a:lnSpc>
                <a:spcPts val="2690"/>
              </a:lnSpc>
              <a:spcBef>
                <a:spcPts val="1230"/>
              </a:spcBef>
              <a:buNone/>
            </a:pPr>
            <a:r>
              <a:rPr lang="en-US" altLang="zh-CN" sz="2300" spc="-5" dirty="0">
                <a:latin typeface="Times New Roman" panose="02020603050405020304"/>
                <a:cs typeface="Times New Roman" panose="02020603050405020304"/>
              </a:rPr>
              <a:t>((A</a:t>
            </a:r>
            <a:r>
              <a:rPr lang="en-US" altLang="zh-CN" spc="-5" baseline="-250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lang="en-US" altLang="zh-CN" sz="2300" spc="-5" dirty="0">
                <a:latin typeface="Times New Roman" panose="02020603050405020304"/>
                <a:cs typeface="Times New Roman" panose="02020603050405020304"/>
              </a:rPr>
              <a:t>(A</a:t>
            </a:r>
            <a:r>
              <a:rPr lang="en-US" altLang="zh-CN" spc="-5" baseline="-25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lang="en-US" altLang="zh-CN" sz="2300" spc="-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lang="en-US" altLang="zh-CN" spc="-5" baseline="-25000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lang="en-US" altLang="zh-CN" sz="2300" spc="-5" dirty="0">
                <a:latin typeface="Times New Roman" panose="02020603050405020304"/>
                <a:cs typeface="Times New Roman" panose="02020603050405020304"/>
              </a:rPr>
              <a:t>))(A</a:t>
            </a:r>
            <a:r>
              <a:rPr lang="en-US" altLang="zh-CN" spc="-5" baseline="-25000" dirty="0">
                <a:latin typeface="Times New Roman" panose="02020603050405020304"/>
                <a:cs typeface="Times New Roman" panose="02020603050405020304"/>
              </a:rPr>
              <a:t>4</a:t>
            </a:r>
            <a:r>
              <a:rPr lang="en-US" altLang="zh-CN" sz="2300" spc="-5" dirty="0">
                <a:latin typeface="Times New Roman" panose="02020603050405020304"/>
                <a:cs typeface="Times New Roman" panose="02020603050405020304"/>
              </a:rPr>
              <a:t>(A</a:t>
            </a:r>
            <a:r>
              <a:rPr lang="en-US" altLang="zh-CN" spc="-5" baseline="-25000" dirty="0">
                <a:latin typeface="Times New Roman" panose="02020603050405020304"/>
                <a:cs typeface="Times New Roman" panose="02020603050405020304"/>
              </a:rPr>
              <a:t>5</a:t>
            </a:r>
            <a:r>
              <a:rPr lang="en-US" altLang="zh-CN" sz="2300" spc="-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lang="en-US" altLang="zh-CN" spc="-5" baseline="-25000" dirty="0">
                <a:latin typeface="Times New Roman" panose="02020603050405020304"/>
                <a:cs typeface="Times New Roman" panose="02020603050405020304"/>
              </a:rPr>
              <a:t>6</a:t>
            </a:r>
            <a:r>
              <a:rPr lang="en-US" altLang="zh-CN" sz="2300" spc="-5" dirty="0">
                <a:latin typeface="Times New Roman" panose="02020603050405020304"/>
                <a:cs typeface="Times New Roman" panose="02020603050405020304"/>
              </a:rPr>
              <a:t>))) is converted to a complete  binary</a:t>
            </a:r>
            <a:r>
              <a:rPr lang="en-US" altLang="zh-CN" sz="23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300" spc="-5" dirty="0">
                <a:latin typeface="Times New Roman" panose="02020603050405020304"/>
                <a:cs typeface="Times New Roman" panose="02020603050405020304"/>
              </a:rPr>
              <a:t>tree.</a:t>
            </a:r>
            <a:endParaRPr lang="en-US" altLang="zh-CN" sz="2300" dirty="0">
              <a:latin typeface="Times New Roman" panose="02020603050405020304"/>
              <a:cs typeface="Times New Roman" panose="02020603050405020304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7" name="object 10"/>
          <p:cNvSpPr/>
          <p:nvPr/>
        </p:nvSpPr>
        <p:spPr>
          <a:xfrm>
            <a:off x="1384300" y="3505620"/>
            <a:ext cx="7315200" cy="3429000"/>
          </a:xfrm>
          <a:prstGeom prst="rect">
            <a:avLst/>
          </a:prstGeom>
          <a:blipFill>
            <a:blip r:embed="rId1" cstate="print"/>
            <a:stretch>
              <a:fillRect l="-4780" r="-13252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T</a:t>
            </a:r>
            <a:r>
              <a:rPr lang="en-US" altLang="zh-CN" dirty="0"/>
              <a:t>RIANGLE DECOMPOSITION AND</a:t>
            </a:r>
            <a:br>
              <a:rPr lang="en-US" altLang="zh-CN" dirty="0"/>
            </a:br>
            <a:r>
              <a:rPr lang="en-US" altLang="zh-CN" sz="4200" dirty="0"/>
              <a:t>M</a:t>
            </a:r>
            <a:r>
              <a:rPr lang="en-US" altLang="zh-CN" dirty="0"/>
              <a:t>ATRIX-CHAIN-ORDER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Triangle decomposition of a </a:t>
            </a:r>
            <a:r>
              <a:rPr lang="en-US" altLang="zh-CN" i="1" dirty="0"/>
              <a:t>n-vertices</a:t>
            </a:r>
            <a:r>
              <a:rPr lang="en-US" altLang="zh-CN" dirty="0"/>
              <a:t> convex polygon  is corresponding to a </a:t>
            </a:r>
            <a:r>
              <a:rPr lang="en-US" altLang="zh-CN" i="1" dirty="0"/>
              <a:t>n-1</a:t>
            </a:r>
            <a:r>
              <a:rPr lang="en-US" altLang="zh-CN" dirty="0"/>
              <a:t> leaves complete binary tree.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7" name="object 10"/>
          <p:cNvSpPr/>
          <p:nvPr/>
        </p:nvSpPr>
        <p:spPr>
          <a:xfrm>
            <a:off x="1384300" y="3505620"/>
            <a:ext cx="7315200" cy="3429000"/>
          </a:xfrm>
          <a:prstGeom prst="rect">
            <a:avLst/>
          </a:prstGeom>
          <a:blipFill>
            <a:blip r:embed="rId1" cstate="print"/>
            <a:stretch>
              <a:fillRect l="-4780" r="-13252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C</a:t>
            </a:r>
            <a:r>
              <a:rPr lang="en-US" altLang="zh-CN" dirty="0"/>
              <a:t>ONSTRUCT </a:t>
            </a:r>
            <a:r>
              <a:rPr lang="en-US" altLang="zh-CN" sz="4200" dirty="0"/>
              <a:t>O</a:t>
            </a:r>
            <a:r>
              <a:rPr lang="en-US" altLang="zh-CN" dirty="0"/>
              <a:t>PTIMAL </a:t>
            </a:r>
            <a:r>
              <a:rPr lang="en-US" altLang="zh-CN" sz="4200" dirty="0"/>
              <a:t>S</a:t>
            </a:r>
            <a:r>
              <a:rPr lang="en-US" altLang="zh-CN" dirty="0"/>
              <a:t>OLUTION</a:t>
            </a:r>
            <a:endParaRPr lang="en-US" altLang="zh-CN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2065" marR="5080" indent="0">
              <a:lnSpc>
                <a:spcPts val="2630"/>
              </a:lnSpc>
              <a:spcBef>
                <a:spcPts val="290"/>
              </a:spcBef>
              <a:buNone/>
              <a:tabLst>
                <a:tab pos="358775" algn="l"/>
                <a:tab pos="359410" algn="l"/>
              </a:tabLst>
            </a:pPr>
            <a:r>
              <a:rPr lang="en-US" altLang="zh-CN" sz="2300" spc="-5" dirty="0">
                <a:latin typeface="Times New Roman" panose="02020603050405020304"/>
                <a:cs typeface="Times New Roman" panose="02020603050405020304"/>
              </a:rPr>
              <a:t>It is coordinate with the Matrix-chain-Order. So modify  Matrix-chain-order, we can construct optimal triangle  decomposition.</a:t>
            </a:r>
            <a:endParaRPr lang="en-US" altLang="zh-CN" sz="2300" spc="-5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10"/>
          <p:cNvSpPr/>
          <p:nvPr/>
        </p:nvSpPr>
        <p:spPr>
          <a:xfrm>
            <a:off x="1384300" y="3505620"/>
            <a:ext cx="7315200" cy="3429000"/>
          </a:xfrm>
          <a:prstGeom prst="rect">
            <a:avLst/>
          </a:prstGeom>
          <a:blipFill>
            <a:blip r:embed="rId1" cstate="print"/>
            <a:stretch>
              <a:fillRect l="-4780" r="-13252"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sz="4200" dirty="0"/>
              <a:t>S</a:t>
            </a:r>
            <a:r>
              <a:rPr lang="en-US" altLang="zh-CN" dirty="0"/>
              <a:t>TRUCTURE OF </a:t>
            </a:r>
            <a:r>
              <a:rPr lang="en-US" altLang="zh-CN" sz="4200" dirty="0"/>
              <a:t>O</a:t>
            </a:r>
            <a:r>
              <a:rPr lang="en-US" altLang="zh-CN" dirty="0"/>
              <a:t>PTIMAL </a:t>
            </a:r>
            <a:r>
              <a:rPr lang="en-US" altLang="zh-CN" sz="4200" dirty="0"/>
              <a:t>S</a:t>
            </a:r>
            <a:r>
              <a:rPr lang="en-US" altLang="zh-CN" dirty="0"/>
              <a:t>OLUTION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1231900" y="3290403"/>
            <a:ext cx="7391400" cy="2571751"/>
            <a:chOff x="1231900" y="2920745"/>
            <a:chExt cx="7391400" cy="2571751"/>
          </a:xfrm>
        </p:grpSpPr>
        <p:sp>
          <p:nvSpPr>
            <p:cNvPr id="7" name="object 11"/>
            <p:cNvSpPr/>
            <p:nvPr/>
          </p:nvSpPr>
          <p:spPr>
            <a:xfrm>
              <a:off x="1231900" y="3777996"/>
              <a:ext cx="7391400" cy="1714500"/>
            </a:xfrm>
            <a:prstGeom prst="rect">
              <a:avLst/>
            </a:prstGeom>
            <a:blipFill>
              <a:blip r:embed="rId1" cstate="print"/>
              <a:stretch>
                <a:fillRect l="-2668" r="-14146"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8"/>
            <p:cNvSpPr/>
            <p:nvPr/>
          </p:nvSpPr>
          <p:spPr>
            <a:xfrm>
              <a:off x="1231900" y="2920745"/>
              <a:ext cx="7391400" cy="857250"/>
            </a:xfrm>
            <a:prstGeom prst="rect">
              <a:avLst/>
            </a:prstGeom>
            <a:blipFill>
              <a:blip r:embed="rId2" cstate="print"/>
              <a:stretch>
                <a:fillRect l="-2668" r="-14146"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accent2"/>
              </a:buClr>
            </a:pPr>
            <a:r>
              <a:rPr lang="en-US" altLang="zh-CN" i="1" dirty="0">
                <a:solidFill>
                  <a:srgbClr val="0000FF"/>
                </a:solidFill>
              </a:rPr>
              <a:t>P</a:t>
            </a:r>
            <a:r>
              <a:rPr lang="en-US" altLang="zh-CN" dirty="0">
                <a:solidFill>
                  <a:srgbClr val="0000FF"/>
                </a:solidFill>
              </a:rPr>
              <a:t>=(v</a:t>
            </a:r>
            <a:r>
              <a:rPr lang="en-US" altLang="zh-CN" baseline="-25000" dirty="0">
                <a:solidFill>
                  <a:srgbClr val="0000FF"/>
                </a:solidFill>
              </a:rPr>
              <a:t>0</a:t>
            </a:r>
            <a:r>
              <a:rPr lang="en-US" altLang="zh-CN" dirty="0">
                <a:solidFill>
                  <a:srgbClr val="0000FF"/>
                </a:solidFill>
              </a:rPr>
              <a:t>,v</a:t>
            </a:r>
            <a:r>
              <a:rPr lang="en-US" altLang="zh-CN" baseline="-25000" dirty="0">
                <a:solidFill>
                  <a:srgbClr val="0000FF"/>
                </a:solidFill>
              </a:rPr>
              <a:t>1</a:t>
            </a:r>
            <a:r>
              <a:rPr lang="en-US" altLang="zh-CN" dirty="0">
                <a:solidFill>
                  <a:srgbClr val="0000FF"/>
                </a:solidFill>
              </a:rPr>
              <a:t>,...,v</a:t>
            </a:r>
            <a:r>
              <a:rPr lang="en-US" altLang="zh-CN" baseline="-25000" dirty="0">
                <a:solidFill>
                  <a:srgbClr val="0000FF"/>
                </a:solidFill>
              </a:rPr>
              <a:t>n</a:t>
            </a:r>
            <a:r>
              <a:rPr lang="en-US" altLang="zh-CN" dirty="0">
                <a:solidFill>
                  <a:srgbClr val="0000FF"/>
                </a:solidFill>
              </a:rPr>
              <a:t>)is a </a:t>
            </a:r>
            <a:r>
              <a:rPr lang="en-US" altLang="zh-CN" i="1" dirty="0">
                <a:solidFill>
                  <a:srgbClr val="0000FF"/>
                </a:solidFill>
              </a:rPr>
              <a:t>n+1 </a:t>
            </a:r>
            <a:r>
              <a:rPr lang="en-US" altLang="zh-CN" dirty="0">
                <a:solidFill>
                  <a:srgbClr val="0000FF"/>
                </a:solidFill>
              </a:rPr>
              <a:t>vertices polygon</a:t>
            </a:r>
            <a:endParaRPr lang="en-US" altLang="zh-CN" dirty="0">
              <a:solidFill>
                <a:srgbClr val="0000FF"/>
              </a:solidFill>
            </a:endParaRPr>
          </a:p>
          <a:p>
            <a:pPr>
              <a:buClr>
                <a:schemeClr val="accent2"/>
              </a:buClr>
            </a:pPr>
            <a:r>
              <a:rPr lang="en-US" altLang="zh-CN" i="1" dirty="0" err="1">
                <a:solidFill>
                  <a:srgbClr val="0000FF"/>
                </a:solidFill>
              </a:rPr>
              <a:t>T</a:t>
            </a:r>
            <a:r>
              <a:rPr lang="en-US" altLang="zh-CN" i="1" baseline="-25000" dirty="0" err="1">
                <a:solidFill>
                  <a:srgbClr val="0000FF"/>
                </a:solidFill>
              </a:rPr>
              <a:t>p</a:t>
            </a:r>
            <a:r>
              <a:rPr lang="en-US" altLang="zh-CN" dirty="0">
                <a:solidFill>
                  <a:srgbClr val="0000FF"/>
                </a:solidFill>
              </a:rPr>
              <a:t> is an optimal triangle decomposition, v</a:t>
            </a:r>
            <a:r>
              <a:rPr lang="en-US" altLang="zh-CN" i="1" baseline="-25000" dirty="0">
                <a:solidFill>
                  <a:srgbClr val="0000FF"/>
                </a:solidFill>
              </a:rPr>
              <a:t>k</a:t>
            </a:r>
            <a:r>
              <a:rPr lang="en-US" altLang="zh-CN" dirty="0">
                <a:solidFill>
                  <a:srgbClr val="0000FF"/>
                </a:solidFill>
              </a:rPr>
              <a:t> is the  decomposition point.</a:t>
            </a:r>
            <a:endParaRPr lang="en-US" altLang="zh-CN" dirty="0">
              <a:solidFill>
                <a:srgbClr val="0000FF"/>
              </a:solidFill>
            </a:endParaRPr>
          </a:p>
          <a:p>
            <a:pPr>
              <a:buClr>
                <a:schemeClr val="accent2"/>
              </a:buClr>
            </a:pPr>
            <a:endParaRPr lang="en-US" altLang="zh-CN" dirty="0">
              <a:solidFill>
                <a:srgbClr val="0000FF"/>
              </a:solidFill>
            </a:endParaRPr>
          </a:p>
          <a:p>
            <a:pPr>
              <a:buClr>
                <a:schemeClr val="accent2"/>
              </a:buClr>
            </a:pPr>
            <a:endParaRPr lang="en-US" altLang="zh-CN" dirty="0">
              <a:solidFill>
                <a:srgbClr val="0000FF"/>
              </a:solidFill>
            </a:endParaRPr>
          </a:p>
          <a:p>
            <a:pPr>
              <a:buClr>
                <a:schemeClr val="accent2"/>
              </a:buClr>
            </a:pPr>
            <a:endParaRPr lang="en-US" altLang="zh-CN" dirty="0">
              <a:solidFill>
                <a:srgbClr val="0000FF"/>
              </a:solidFill>
            </a:endParaRPr>
          </a:p>
          <a:p>
            <a:pPr>
              <a:buClr>
                <a:schemeClr val="accent2"/>
              </a:buClr>
            </a:pPr>
            <a:endParaRPr lang="en-US" altLang="zh-CN" dirty="0">
              <a:solidFill>
                <a:srgbClr val="0000FF"/>
              </a:solidFill>
            </a:endParaRPr>
          </a:p>
          <a:p>
            <a:pPr>
              <a:buClr>
                <a:schemeClr val="accent2"/>
              </a:buClr>
            </a:pPr>
            <a:endParaRPr lang="en-US" altLang="zh-CN" dirty="0">
              <a:solidFill>
                <a:srgbClr val="0000FF"/>
              </a:solidFill>
            </a:endParaRPr>
          </a:p>
          <a:p>
            <a:pPr>
              <a:buClr>
                <a:schemeClr val="accent2"/>
              </a:buClr>
            </a:pPr>
            <a:r>
              <a:rPr lang="en-US" altLang="zh-CN" sz="2300" spc="-5" dirty="0">
                <a:solidFill>
                  <a:srgbClr val="653300"/>
                </a:solidFill>
                <a:latin typeface="Times New Roman" panose="02020603050405020304"/>
                <a:cs typeface="Times New Roman" panose="02020603050405020304"/>
              </a:rPr>
              <a:t>The structure of optimal solution</a:t>
            </a:r>
            <a:endParaRPr lang="en-US" altLang="zh-CN" sz="2300" dirty="0">
              <a:latin typeface="Times New Roman" panose="02020603050405020304"/>
              <a:cs typeface="Times New Roman" panose="02020603050405020304"/>
            </a:endParaRPr>
          </a:p>
          <a:p>
            <a:pPr marL="401320" lvl="1" indent="0">
              <a:buClr>
                <a:schemeClr val="accent2"/>
              </a:buClr>
              <a:buNone/>
            </a:pPr>
            <a:r>
              <a:rPr lang="en-US" altLang="zh-CN" sz="2300" i="1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lang="en-US" altLang="zh-CN" sz="2300" i="1" spc="-5" baseline="-250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lang="en-US" altLang="zh-CN" sz="2300" i="1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=T</a:t>
            </a:r>
            <a:r>
              <a:rPr lang="en-US" altLang="zh-CN" sz="230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(v</a:t>
            </a:r>
            <a:r>
              <a:rPr lang="en-US" altLang="zh-CN" sz="2300" i="1" spc="-5" baseline="-250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0 </a:t>
            </a:r>
            <a:r>
              <a:rPr lang="en-US" altLang="zh-CN" sz="2300" i="1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, ...,</a:t>
            </a:r>
            <a:r>
              <a:rPr lang="en-US" altLang="zh-CN" sz="230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</a:t>
            </a:r>
            <a:r>
              <a:rPr lang="en-US" altLang="zh-CN" sz="2300" i="1" spc="-5" baseline="-250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lang="en-US" altLang="zh-CN" sz="230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r>
              <a:rPr lang="en-US" altLang="zh-CN" sz="2300" spc="-5" dirty="0">
                <a:solidFill>
                  <a:srgbClr val="0000FF"/>
                </a:solidFill>
                <a:latin typeface="Noto Sans CJK JP Black"/>
                <a:cs typeface="Noto Sans CJK JP Black"/>
              </a:rPr>
              <a:t>∪</a:t>
            </a:r>
            <a:r>
              <a:rPr lang="en-US" altLang="zh-CN" sz="2300" i="1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lang="en-US" altLang="zh-CN" sz="230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(v</a:t>
            </a:r>
            <a:r>
              <a:rPr lang="en-US" altLang="zh-CN" sz="2300" i="1" spc="-5" baseline="-250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k </a:t>
            </a:r>
            <a:r>
              <a:rPr lang="en-US" altLang="zh-CN" sz="2300" i="1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, ..., </a:t>
            </a:r>
            <a:r>
              <a:rPr lang="en-US" altLang="zh-CN" sz="230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</a:t>
            </a:r>
            <a:r>
              <a:rPr lang="en-US" altLang="zh-CN" sz="2300" i="1" spc="-5" baseline="-250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lang="en-US" altLang="zh-CN" sz="230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)</a:t>
            </a:r>
            <a:r>
              <a:rPr lang="en-US" altLang="zh-CN" sz="2300" spc="-5" dirty="0">
                <a:solidFill>
                  <a:srgbClr val="0000FF"/>
                </a:solidFill>
                <a:latin typeface="Noto Sans CJK JP Black"/>
                <a:cs typeface="Noto Sans CJK JP Black"/>
              </a:rPr>
              <a:t>∪</a:t>
            </a:r>
            <a:r>
              <a:rPr lang="en-US" altLang="zh-CN" sz="230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{v</a:t>
            </a:r>
            <a:r>
              <a:rPr lang="en-US" altLang="zh-CN" sz="2300" i="1" spc="-5" baseline="-250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0</a:t>
            </a:r>
            <a:r>
              <a:rPr lang="en-US" altLang="zh-CN" sz="230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</a:t>
            </a:r>
            <a:r>
              <a:rPr lang="en-US" altLang="zh-CN" sz="2300" i="1" spc="-5" baseline="-250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k </a:t>
            </a:r>
            <a:r>
              <a:rPr lang="en-US" altLang="zh-CN" sz="2300" i="1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,</a:t>
            </a:r>
            <a:r>
              <a:rPr lang="en-US" altLang="zh-CN" sz="2300" i="1" spc="1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300" spc="-5" dirty="0" err="1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</a:t>
            </a:r>
            <a:r>
              <a:rPr lang="en-US" altLang="zh-CN" sz="2300" i="1" spc="-5" baseline="-25000" dirty="0" err="1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lang="en-US" altLang="zh-CN" sz="2300" spc="-5" dirty="0" err="1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</a:t>
            </a:r>
            <a:r>
              <a:rPr lang="en-US" altLang="zh-CN" sz="2300" i="1" spc="-5" baseline="-25000" dirty="0" err="1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lang="en-US" altLang="zh-CN" i="1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 , </a:t>
            </a:r>
            <a:r>
              <a:rPr lang="en-US" altLang="zh-CN" sz="230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</a:t>
            </a:r>
            <a:r>
              <a:rPr lang="en-US" altLang="zh-CN" sz="2300" i="1" spc="-5" baseline="-250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0</a:t>
            </a:r>
            <a:r>
              <a:rPr lang="en-US" altLang="zh-CN" sz="230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v</a:t>
            </a:r>
            <a:r>
              <a:rPr lang="en-US" altLang="zh-CN" i="1" spc="-5" baseline="-25000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lang="en-US" altLang="zh-CN" sz="2300" spc="-5" dirty="0">
                <a:solidFill>
                  <a:srgbClr val="0000FF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endParaRPr lang="en-US" altLang="zh-CN" sz="2300" dirty="0">
              <a:latin typeface="Times New Roman" panose="02020603050405020304"/>
              <a:cs typeface="Times New Roman" panose="02020603050405020304"/>
            </a:endParaRPr>
          </a:p>
          <a:p>
            <a:pPr marL="0" indent="0">
              <a:buClr>
                <a:schemeClr val="accent2"/>
              </a:buClr>
              <a:buNone/>
            </a:pPr>
            <a:endParaRPr lang="en-US" altLang="zh-CN" dirty="0">
              <a:solidFill>
                <a:srgbClr val="0000FF"/>
              </a:solidFill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R</a:t>
            </a:r>
            <a:r>
              <a:rPr lang="en-US" altLang="zh-CN" dirty="0"/>
              <a:t>ECURSIVE </a:t>
            </a:r>
            <a:r>
              <a:rPr lang="en-US" altLang="zh-CN" sz="4200" dirty="0"/>
              <a:t>S</a:t>
            </a:r>
            <a:r>
              <a:rPr lang="en-US" altLang="zh-CN" dirty="0"/>
              <a:t>OLUTION</a:t>
            </a:r>
            <a:endParaRPr lang="zh-CN" altLang="en-US" dirty="0"/>
          </a:p>
        </p:txBody>
      </p:sp>
      <p:sp>
        <p:nvSpPr>
          <p:cNvPr id="13" name="object 9"/>
          <p:cNvSpPr txBox="1"/>
          <p:nvPr/>
        </p:nvSpPr>
        <p:spPr>
          <a:xfrm>
            <a:off x="1111260" y="1967813"/>
            <a:ext cx="9158636" cy="105926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629660">
              <a:spcBef>
                <a:spcPts val="840"/>
              </a:spcBef>
              <a:tabLst>
                <a:tab pos="647382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0	</a:t>
            </a:r>
            <a:r>
              <a:rPr lang="en-US" sz="2800" dirty="0">
                <a:latin typeface="Times New Roman" panose="02020603050405020304"/>
                <a:cs typeface="Times New Roman" panose="02020603050405020304"/>
              </a:rPr>
              <a:t>          </a:t>
            </a:r>
            <a:r>
              <a:rPr lang="en-US" altLang="zh-CN" sz="2800" i="1" dirty="0">
                <a:latin typeface="Times New Roman" panose="02020603050405020304"/>
                <a:cs typeface="Times New Roman" panose="02020603050405020304"/>
              </a:rPr>
              <a:t>n = 1</a:t>
            </a:r>
            <a:endParaRPr sz="2800" dirty="0">
              <a:latin typeface="Times New Roman" panose="02020603050405020304"/>
              <a:cs typeface="Times New Roman" panose="02020603050405020304"/>
            </a:endParaRPr>
          </a:p>
          <a:p>
            <a:pPr marL="50800">
              <a:spcBef>
                <a:spcPts val="745"/>
              </a:spcBef>
              <a:tabLst>
                <a:tab pos="1419225" algn="l"/>
                <a:tab pos="7299325" algn="l"/>
              </a:tabLst>
            </a:pPr>
            <a:r>
              <a:rPr sz="4200" i="1" baseline="290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200" baseline="29000" dirty="0">
                <a:latin typeface="Times New Roman" panose="02020603050405020304"/>
                <a:cs typeface="Times New Roman" panose="02020603050405020304"/>
              </a:rPr>
              <a:t>[</a:t>
            </a:r>
            <a:r>
              <a:rPr lang="en-US" sz="4200" i="1" baseline="290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4200" baseline="29000" dirty="0">
                <a:latin typeface="Times New Roman" panose="02020603050405020304"/>
                <a:cs typeface="Times New Roman" panose="02020603050405020304"/>
              </a:rPr>
              <a:t>][</a:t>
            </a:r>
            <a:r>
              <a:rPr lang="en-US" sz="4200" baseline="2900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4200" baseline="29000" dirty="0">
                <a:latin typeface="Times New Roman" panose="02020603050405020304"/>
                <a:cs typeface="Times New Roman" panose="02020603050405020304"/>
              </a:rPr>
              <a:t>]</a:t>
            </a:r>
            <a:r>
              <a:rPr sz="4200" spc="-7" baseline="29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200" baseline="29000" dirty="0">
                <a:latin typeface="Symbol" panose="05050102010706020507"/>
                <a:cs typeface="Symbol" panose="05050102010706020507"/>
              </a:rPr>
              <a:t></a:t>
            </a:r>
            <a:r>
              <a:rPr sz="4200" baseline="29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min{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[</a:t>
            </a:r>
            <a:r>
              <a:rPr lang="en-US" sz="2800" i="1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][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] </a:t>
            </a:r>
            <a:r>
              <a:rPr sz="2800" dirty="0">
                <a:latin typeface="Symbol" panose="05050102010706020507"/>
                <a:cs typeface="Symbol" panose="05050102010706020507"/>
              </a:rPr>
              <a:t>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[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k</a:t>
            </a:r>
            <a:r>
              <a:rPr lang="zh-CN" altLang="en-US" sz="28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2800" dirty="0">
                <a:latin typeface="Symbol" panose="05050102010706020507"/>
                <a:cs typeface="Symbol" panose="05050102010706020507"/>
              </a:rPr>
              <a:t></a:t>
            </a:r>
            <a:r>
              <a:rPr lang="zh-CN" altLang="en-US" sz="28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8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][ </a:t>
            </a:r>
            <a:r>
              <a:rPr lang="en-US" sz="28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] </a:t>
            </a:r>
            <a:r>
              <a:rPr sz="2800" dirty="0">
                <a:latin typeface="Symbol" panose="05050102010706020507"/>
                <a:cs typeface="Symbol" panose="05050102010706020507"/>
              </a:rPr>
              <a:t>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lang="en-US" i="1" spc="-1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0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i="1" spc="-1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k</a:t>
            </a:r>
            <a:r>
              <a:rPr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lang="en-US" sz="2800" i="1" spc="-2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n</a:t>
            </a:r>
            <a:r>
              <a:rPr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)}	</a:t>
            </a:r>
            <a:r>
              <a:rPr lang="zh-CN" altLang="en-US" sz="28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800" i="1" dirty="0">
                <a:sym typeface="+mn-ea"/>
              </a:rPr>
              <a:t>n</a:t>
            </a:r>
            <a:r>
              <a:rPr lang="zh-CN" altLang="en-US" sz="2800" i="1" dirty="0">
                <a:sym typeface="+mn-ea"/>
              </a:rPr>
              <a:t>＞</a:t>
            </a:r>
            <a:r>
              <a:rPr lang="en-US" altLang="zh-CN" sz="2800" i="1" dirty="0">
                <a:sym typeface="+mn-ea"/>
              </a:rPr>
              <a:t>1</a:t>
            </a:r>
            <a:endParaRPr lang="zh-CN" altLang="en-US" sz="2800" i="1" dirty="0"/>
          </a:p>
        </p:txBody>
      </p:sp>
      <p:grpSp>
        <p:nvGrpSpPr>
          <p:cNvPr id="18" name="组合 17"/>
          <p:cNvGrpSpPr/>
          <p:nvPr/>
        </p:nvGrpSpPr>
        <p:grpSpPr>
          <a:xfrm>
            <a:off x="1562582" y="3456745"/>
            <a:ext cx="6875893" cy="3429000"/>
            <a:chOff x="1747407" y="3777995"/>
            <a:chExt cx="6875893" cy="3429000"/>
          </a:xfrm>
        </p:grpSpPr>
        <p:sp>
          <p:nvSpPr>
            <p:cNvPr id="15" name="object 12"/>
            <p:cNvSpPr/>
            <p:nvPr/>
          </p:nvSpPr>
          <p:spPr>
            <a:xfrm>
              <a:off x="1747407" y="3777995"/>
              <a:ext cx="6875893" cy="857250"/>
            </a:xfrm>
            <a:prstGeom prst="rect">
              <a:avLst/>
            </a:prstGeom>
            <a:blipFill>
              <a:blip r:embed="rId1" cstate="print"/>
              <a:stretch>
                <a:fillRect l="-10366" r="-15206"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4"/>
            <p:cNvSpPr/>
            <p:nvPr/>
          </p:nvSpPr>
          <p:spPr>
            <a:xfrm>
              <a:off x="1747407" y="4635245"/>
              <a:ext cx="6875893" cy="2571750"/>
            </a:xfrm>
            <a:prstGeom prst="rect">
              <a:avLst/>
            </a:prstGeom>
            <a:blipFill>
              <a:blip r:embed="rId2" cstate="print"/>
              <a:stretch>
                <a:fillRect l="-10366" r="-15206"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组合 28"/>
          <p:cNvGrpSpPr/>
          <p:nvPr/>
        </p:nvGrpSpPr>
        <p:grpSpPr>
          <a:xfrm>
            <a:off x="2324553" y="1990694"/>
            <a:ext cx="192786" cy="1306068"/>
            <a:chOff x="2937395" y="2471927"/>
            <a:chExt cx="192786" cy="1306068"/>
          </a:xfrm>
        </p:grpSpPr>
        <p:sp>
          <p:nvSpPr>
            <p:cNvPr id="24" name="object 6"/>
            <p:cNvSpPr/>
            <p:nvPr/>
          </p:nvSpPr>
          <p:spPr>
            <a:xfrm>
              <a:off x="2937395" y="2471927"/>
              <a:ext cx="192786" cy="4488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11"/>
            <p:cNvSpPr/>
            <p:nvPr/>
          </p:nvSpPr>
          <p:spPr>
            <a:xfrm>
              <a:off x="2937395" y="2920745"/>
              <a:ext cx="192786" cy="8572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436495" y="2882900"/>
            <a:ext cx="1622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ym typeface="+mn-ea"/>
              </a:rPr>
              <a:t>1≤</a:t>
            </a:r>
            <a:r>
              <a:rPr lang="en-US" altLang="zh-CN" i="1" dirty="0"/>
              <a:t>k&lt;</a:t>
            </a:r>
            <a:r>
              <a:rPr lang="en-US" altLang="zh-CN" i="1" dirty="0">
                <a:sym typeface="+mn-ea"/>
              </a:rPr>
              <a:t>n</a:t>
            </a:r>
            <a:endParaRPr lang="zh-CN" altLang="en-US" i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en-US" altLang="zh-CN" sz="5900" b="1" dirty="0"/>
              <a:t>O</a:t>
            </a:r>
            <a:r>
              <a:rPr lang="en-US" altLang="zh-CN" b="1" dirty="0"/>
              <a:t>UTLINE</a:t>
            </a:r>
            <a:endParaRPr lang="zh-CN" altLang="en-US" b="1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DDFCD-7A3D-4AA1-97D6-06B243D79DEE}" type="datetime1">
              <a:rPr lang="zh-CN" altLang="en-US" smtClean="0"/>
            </a:fld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lvl="1">
              <a:lnSpc>
                <a:spcPct val="120000"/>
              </a:lnSpc>
            </a:pPr>
            <a:r>
              <a:rPr lang="en-US" altLang="zh-CN" sz="3000" dirty="0"/>
              <a:t>Introduction to Dynamic Programming</a:t>
            </a:r>
            <a:endParaRPr lang="en-US" altLang="zh-CN" sz="3000" dirty="0"/>
          </a:p>
          <a:p>
            <a:pPr lvl="1">
              <a:lnSpc>
                <a:spcPct val="120000"/>
              </a:lnSpc>
            </a:pPr>
            <a:r>
              <a:rPr lang="en-US" altLang="zh-CN" sz="3000" dirty="0"/>
              <a:t>Famous Examples</a:t>
            </a:r>
            <a:endParaRPr lang="en-US" altLang="zh-CN" sz="3000" dirty="0"/>
          </a:p>
          <a:p>
            <a:pPr lvl="2">
              <a:lnSpc>
                <a:spcPct val="120000"/>
              </a:lnSpc>
            </a:pPr>
            <a:r>
              <a:rPr lang="en-US" altLang="zh-CN" sz="3000" dirty="0"/>
              <a:t>Matrix-chain Multiplication</a:t>
            </a:r>
            <a:endParaRPr lang="en-US" altLang="zh-CN" sz="3000" dirty="0"/>
          </a:p>
          <a:p>
            <a:pPr lvl="2">
              <a:lnSpc>
                <a:spcPct val="120000"/>
              </a:lnSpc>
            </a:pPr>
            <a:r>
              <a:rPr lang="en-US" altLang="zh-CN" sz="3000" dirty="0"/>
              <a:t>Longest Common Subsequence</a:t>
            </a:r>
            <a:endParaRPr lang="en-US" altLang="zh-CN" sz="3000" dirty="0"/>
          </a:p>
          <a:p>
            <a:pPr lvl="2">
              <a:lnSpc>
                <a:spcPct val="120000"/>
              </a:lnSpc>
            </a:pPr>
            <a:r>
              <a:rPr lang="en-US" altLang="zh-CN" sz="3000" dirty="0"/>
              <a:t>Triangle Decomposition of Convex Polygon</a:t>
            </a:r>
            <a:endParaRPr lang="en-US" altLang="zh-CN" sz="3000" dirty="0"/>
          </a:p>
          <a:p>
            <a:pPr lvl="2">
              <a:lnSpc>
                <a:spcPct val="120000"/>
              </a:lnSpc>
            </a:pPr>
            <a:r>
              <a:rPr lang="en-US" altLang="zh-CN" sz="3000" dirty="0"/>
              <a:t>The Optimal Binary Search Trees</a:t>
            </a:r>
            <a:endParaRPr lang="en-US" altLang="zh-CN" sz="30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dirty="0"/>
              <a:t>R</a:t>
            </a:r>
            <a:r>
              <a:rPr lang="en-US" altLang="zh-CN" dirty="0"/>
              <a:t>ECURSIVE </a:t>
            </a:r>
            <a:r>
              <a:rPr lang="en-US" altLang="zh-CN" sz="4200" dirty="0"/>
              <a:t>S</a:t>
            </a:r>
            <a:r>
              <a:rPr lang="en-US" altLang="zh-CN" dirty="0"/>
              <a:t>OLUTION</a:t>
            </a:r>
            <a:endParaRPr lang="zh-CN" altLang="en-US" dirty="0"/>
          </a:p>
        </p:txBody>
      </p:sp>
      <p:sp>
        <p:nvSpPr>
          <p:cNvPr id="13" name="object 9"/>
          <p:cNvSpPr txBox="1"/>
          <p:nvPr/>
        </p:nvSpPr>
        <p:spPr>
          <a:xfrm>
            <a:off x="1111260" y="1967813"/>
            <a:ext cx="9158636" cy="1059264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629660">
              <a:spcBef>
                <a:spcPts val="840"/>
              </a:spcBef>
              <a:tabLst>
                <a:tab pos="6473825" algn="l"/>
              </a:tabLst>
            </a:pPr>
            <a:r>
              <a:rPr sz="2800" dirty="0">
                <a:latin typeface="Times New Roman" panose="02020603050405020304"/>
                <a:cs typeface="Times New Roman" panose="02020603050405020304"/>
              </a:rPr>
              <a:t>0	</a:t>
            </a:r>
            <a:r>
              <a:rPr lang="en-US" sz="2800" dirty="0">
                <a:latin typeface="Times New Roman" panose="02020603050405020304"/>
                <a:cs typeface="Times New Roman" panose="02020603050405020304"/>
              </a:rPr>
              <a:t>          </a:t>
            </a:r>
            <a:r>
              <a:rPr lang="en-US" sz="2800" i="1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lang="en-US" altLang="zh-CN" sz="2800" i="1" dirty="0">
                <a:latin typeface="Times New Roman" panose="02020603050405020304"/>
                <a:cs typeface="Times New Roman" panose="02020603050405020304"/>
              </a:rPr>
              <a:t> = j</a:t>
            </a:r>
            <a:endParaRPr sz="2800" dirty="0">
              <a:latin typeface="Times New Roman" panose="02020603050405020304"/>
              <a:cs typeface="Times New Roman" panose="02020603050405020304"/>
            </a:endParaRPr>
          </a:p>
          <a:p>
            <a:pPr marL="50800">
              <a:spcBef>
                <a:spcPts val="745"/>
              </a:spcBef>
              <a:tabLst>
                <a:tab pos="1419225" algn="l"/>
                <a:tab pos="7299325" algn="l"/>
              </a:tabLst>
            </a:pPr>
            <a:r>
              <a:rPr sz="4200" i="1" baseline="290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200" baseline="29000" dirty="0">
                <a:latin typeface="Times New Roman" panose="02020603050405020304"/>
                <a:cs typeface="Times New Roman" panose="02020603050405020304"/>
              </a:rPr>
              <a:t>[</a:t>
            </a:r>
            <a:r>
              <a:rPr lang="en-US" altLang="zh-CN" sz="4200" i="1" baseline="29000" dirty="0" err="1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4200" baseline="29000" dirty="0">
                <a:latin typeface="Times New Roman" panose="02020603050405020304"/>
                <a:cs typeface="Times New Roman" panose="02020603050405020304"/>
              </a:rPr>
              <a:t>][</a:t>
            </a:r>
            <a:r>
              <a:rPr lang="en-US" sz="4200" baseline="29000" dirty="0">
                <a:latin typeface="Times New Roman" panose="02020603050405020304"/>
                <a:cs typeface="Times New Roman" panose="02020603050405020304"/>
              </a:rPr>
              <a:t>j</a:t>
            </a:r>
            <a:r>
              <a:rPr sz="4200" baseline="29000" dirty="0">
                <a:latin typeface="Times New Roman" panose="02020603050405020304"/>
                <a:cs typeface="Times New Roman" panose="02020603050405020304"/>
              </a:rPr>
              <a:t>]</a:t>
            </a:r>
            <a:r>
              <a:rPr sz="4200" spc="-7" baseline="29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200" baseline="29000" dirty="0">
                <a:latin typeface="Symbol" panose="05050102010706020507"/>
                <a:cs typeface="Symbol" panose="05050102010706020507"/>
              </a:rPr>
              <a:t></a:t>
            </a:r>
            <a:r>
              <a:rPr sz="4200" baseline="29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min{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[</a:t>
            </a:r>
            <a:r>
              <a:rPr lang="en-US" sz="2800" i="1" dirty="0"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][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] </a:t>
            </a:r>
            <a:r>
              <a:rPr sz="2800" dirty="0">
                <a:latin typeface="Symbol" panose="05050102010706020507"/>
                <a:cs typeface="Symbol" panose="05050102010706020507"/>
              </a:rPr>
              <a:t>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[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k</a:t>
            </a:r>
            <a:r>
              <a:rPr lang="zh-CN" altLang="en-US" sz="28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2800" dirty="0">
                <a:latin typeface="Symbol" panose="05050102010706020507"/>
                <a:cs typeface="Symbol" panose="05050102010706020507"/>
              </a:rPr>
              <a:t></a:t>
            </a:r>
            <a:r>
              <a:rPr lang="zh-CN" altLang="en-US" sz="28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8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][ </a:t>
            </a:r>
            <a:r>
              <a:rPr lang="en-US" sz="2800" i="1" dirty="0">
                <a:latin typeface="Times New Roman" panose="02020603050405020304"/>
                <a:cs typeface="Times New Roman" panose="02020603050405020304"/>
              </a:rPr>
              <a:t>j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] </a:t>
            </a:r>
            <a:r>
              <a:rPr sz="2800" dirty="0">
                <a:latin typeface="Symbol" panose="05050102010706020507"/>
                <a:cs typeface="Symbol" panose="05050102010706020507"/>
              </a:rPr>
              <a:t>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w</a:t>
            </a:r>
            <a:r>
              <a:rPr sz="2800" spc="-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lang="en-US" sz="2800" i="1" spc="-10" baseline="-25000" dirty="0">
                <a:latin typeface="Times New Roman" panose="02020603050405020304"/>
                <a:cs typeface="Times New Roman" panose="02020603050405020304"/>
              </a:rPr>
              <a:t>i-1</a:t>
            </a:r>
            <a:r>
              <a:rPr sz="2800" i="1" spc="-5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i="1" spc="-10" baseline="-25000" dirty="0">
                <a:solidFill>
                  <a:schemeClr val="tx1"/>
                </a:solidFill>
                <a:uFillTx/>
                <a:latin typeface="Times New Roman" panose="02020603050405020304"/>
                <a:cs typeface="Times New Roman" panose="02020603050405020304"/>
              </a:rPr>
              <a:t>k</a:t>
            </a:r>
            <a:r>
              <a:rPr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v</a:t>
            </a:r>
            <a:r>
              <a:rPr lang="en-US" sz="2800" i="1" spc="-20" baseline="-25000" dirty="0">
                <a:latin typeface="Times New Roman" panose="02020603050405020304"/>
                <a:cs typeface="Times New Roman" panose="02020603050405020304"/>
              </a:rPr>
              <a:t>j</a:t>
            </a:r>
            <a:r>
              <a:rPr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dirty="0">
                <a:latin typeface="Times New Roman" panose="02020603050405020304"/>
                <a:cs typeface="Times New Roman" panose="02020603050405020304"/>
              </a:rPr>
              <a:t>)}	</a:t>
            </a:r>
            <a:r>
              <a:rPr lang="zh-CN" altLang="en-US" sz="28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800" i="1" dirty="0" err="1">
                <a:cs typeface="Times New Roman" panose="02020603050405020304"/>
                <a:sym typeface="+mn-ea"/>
              </a:rPr>
              <a:t>i</a:t>
            </a:r>
            <a:r>
              <a:rPr lang="zh-CN" altLang="en-US" sz="2800" i="1" dirty="0">
                <a:cs typeface="Times New Roman" panose="02020603050405020304"/>
                <a:sym typeface="+mn-ea"/>
              </a:rPr>
              <a:t>＜ </a:t>
            </a:r>
            <a:r>
              <a:rPr lang="en-US" altLang="zh-CN" sz="2800" i="1" dirty="0">
                <a:cs typeface="Times New Roman" panose="02020603050405020304"/>
                <a:sym typeface="+mn-ea"/>
              </a:rPr>
              <a:t>j</a:t>
            </a:r>
            <a:endParaRPr lang="zh-CN" altLang="en-US" sz="2800" i="1" dirty="0"/>
          </a:p>
        </p:txBody>
      </p:sp>
      <p:grpSp>
        <p:nvGrpSpPr>
          <p:cNvPr id="18" name="组合 17"/>
          <p:cNvGrpSpPr/>
          <p:nvPr/>
        </p:nvGrpSpPr>
        <p:grpSpPr>
          <a:xfrm>
            <a:off x="1562582" y="3456745"/>
            <a:ext cx="6875893" cy="3429000"/>
            <a:chOff x="1747407" y="3777995"/>
            <a:chExt cx="6875893" cy="3429000"/>
          </a:xfrm>
        </p:grpSpPr>
        <p:sp>
          <p:nvSpPr>
            <p:cNvPr id="15" name="object 12"/>
            <p:cNvSpPr/>
            <p:nvPr/>
          </p:nvSpPr>
          <p:spPr>
            <a:xfrm>
              <a:off x="1747407" y="3777995"/>
              <a:ext cx="6875893" cy="857250"/>
            </a:xfrm>
            <a:prstGeom prst="rect">
              <a:avLst/>
            </a:prstGeom>
            <a:blipFill>
              <a:blip r:embed="rId1" cstate="print"/>
              <a:stretch>
                <a:fillRect l="-10366" r="-15206"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4"/>
            <p:cNvSpPr/>
            <p:nvPr/>
          </p:nvSpPr>
          <p:spPr>
            <a:xfrm>
              <a:off x="1747407" y="4635245"/>
              <a:ext cx="6875893" cy="2571750"/>
            </a:xfrm>
            <a:prstGeom prst="rect">
              <a:avLst/>
            </a:prstGeom>
            <a:blipFill>
              <a:blip r:embed="rId2" cstate="print"/>
              <a:stretch>
                <a:fillRect l="-10366" r="-15206"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9" name="组合 28"/>
          <p:cNvGrpSpPr/>
          <p:nvPr/>
        </p:nvGrpSpPr>
        <p:grpSpPr>
          <a:xfrm>
            <a:off x="2324553" y="1990694"/>
            <a:ext cx="192786" cy="1306068"/>
            <a:chOff x="2937395" y="2471927"/>
            <a:chExt cx="192786" cy="1306068"/>
          </a:xfrm>
        </p:grpSpPr>
        <p:sp>
          <p:nvSpPr>
            <p:cNvPr id="24" name="object 6"/>
            <p:cNvSpPr/>
            <p:nvPr/>
          </p:nvSpPr>
          <p:spPr>
            <a:xfrm>
              <a:off x="2937395" y="2471927"/>
              <a:ext cx="192786" cy="4488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11"/>
            <p:cNvSpPr/>
            <p:nvPr/>
          </p:nvSpPr>
          <p:spPr>
            <a:xfrm>
              <a:off x="2937395" y="2920745"/>
              <a:ext cx="192786" cy="8572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436495" y="2882900"/>
            <a:ext cx="1622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>
                <a:sym typeface="+mn-ea"/>
              </a:rPr>
              <a:t>i≤</a:t>
            </a:r>
            <a:r>
              <a:rPr lang="en-US" altLang="zh-CN" i="1" dirty="0" err="1"/>
              <a:t>k</a:t>
            </a:r>
            <a:r>
              <a:rPr lang="en-US" altLang="zh-CN" i="1" dirty="0"/>
              <a:t>&lt;j</a:t>
            </a:r>
            <a:endParaRPr lang="zh-CN" altLang="en-US" i="1" dirty="0"/>
          </a:p>
        </p:txBody>
      </p:sp>
      <p:grpSp>
        <p:nvGrpSpPr>
          <p:cNvPr id="16" name="组合 15"/>
          <p:cNvGrpSpPr/>
          <p:nvPr/>
        </p:nvGrpSpPr>
        <p:grpSpPr>
          <a:xfrm>
            <a:off x="1697274" y="5719782"/>
            <a:ext cx="7650930" cy="1074032"/>
            <a:chOff x="1459149" y="4115181"/>
            <a:chExt cx="7650930" cy="1074032"/>
          </a:xfrm>
        </p:grpSpPr>
        <p:sp>
          <p:nvSpPr>
            <p:cNvPr id="19" name="object 11"/>
            <p:cNvSpPr txBox="1"/>
            <p:nvPr/>
          </p:nvSpPr>
          <p:spPr>
            <a:xfrm>
              <a:off x="1583321" y="4229865"/>
              <a:ext cx="1587500" cy="384721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38100">
                <a:spcBef>
                  <a:spcPts val="120"/>
                </a:spcBef>
                <a:tabLst>
                  <a:tab pos="1396365" algn="l"/>
                </a:tabLst>
              </a:pP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2400" spc="-5" dirty="0">
                  <a:latin typeface="Times New Roman" panose="02020603050405020304"/>
                  <a:cs typeface="Times New Roman" panose="02020603050405020304"/>
                </a:rPr>
                <a:t>[</a:t>
              </a: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i</a:t>
              </a:r>
              <a:r>
                <a:rPr sz="2400" spc="-5" dirty="0">
                  <a:latin typeface="Times New Roman" panose="02020603050405020304"/>
                  <a:cs typeface="Times New Roman" panose="02020603050405020304"/>
                </a:rPr>
                <a:t>,</a:t>
              </a:r>
              <a:r>
                <a:rPr sz="2400" spc="5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j</a:t>
              </a:r>
              <a:r>
                <a:rPr sz="2400" spc="-5" dirty="0">
                  <a:latin typeface="Times New Roman" panose="02020603050405020304"/>
                  <a:cs typeface="Times New Roman" panose="02020603050405020304"/>
                </a:rPr>
                <a:t>]</a:t>
              </a:r>
              <a:r>
                <a:rPr sz="240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400" dirty="0">
                  <a:latin typeface="Symbol" panose="05050102010706020507"/>
                  <a:cs typeface="Symbol" panose="05050102010706020507"/>
                </a:rPr>
                <a:t></a:t>
              </a:r>
              <a:r>
                <a:rPr lang="en-US" sz="240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400" dirty="0">
                  <a:latin typeface="Times New Roman" panose="02020603050405020304"/>
                  <a:cs typeface="Times New Roman" panose="02020603050405020304"/>
                </a:rPr>
                <a:t>0</a:t>
              </a:r>
              <a:endParaRPr sz="2400" dirty="0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20" name="object 15"/>
            <p:cNvSpPr txBox="1"/>
            <p:nvPr/>
          </p:nvSpPr>
          <p:spPr>
            <a:xfrm>
              <a:off x="8210679" y="4115181"/>
              <a:ext cx="899400" cy="105381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3020" marR="5080" indent="-20955">
                <a:lnSpc>
                  <a:spcPct val="150000"/>
                </a:lnSpc>
                <a:spcBef>
                  <a:spcPts val="95"/>
                </a:spcBef>
              </a:pP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if i=j  if</a:t>
              </a:r>
              <a:r>
                <a:rPr sz="2400" i="1" spc="-105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i&lt;j</a:t>
              </a:r>
              <a:endParaRPr sz="2400" i="1" dirty="0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21" name="object 17"/>
            <p:cNvSpPr txBox="1"/>
            <p:nvPr/>
          </p:nvSpPr>
          <p:spPr>
            <a:xfrm>
              <a:off x="1583321" y="4768599"/>
              <a:ext cx="6292850" cy="384175"/>
            </a:xfrm>
            <a:prstGeom prst="rect">
              <a:avLst/>
            </a:prstGeom>
          </p:spPr>
          <p:txBody>
            <a:bodyPr vert="horz" wrap="square" lIns="0" tIns="15240" rIns="0" bIns="0" rtlCol="0">
              <a:spAutoFit/>
            </a:bodyPr>
            <a:lstStyle/>
            <a:p>
              <a:pPr marL="38100">
                <a:spcBef>
                  <a:spcPts val="120"/>
                </a:spcBef>
              </a:pP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2400" spc="-5" dirty="0">
                  <a:latin typeface="Times New Roman" panose="02020603050405020304"/>
                  <a:cs typeface="Times New Roman" panose="02020603050405020304"/>
                </a:rPr>
                <a:t>[</a:t>
              </a: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i</a:t>
              </a:r>
              <a:r>
                <a:rPr sz="2400" spc="-5" dirty="0">
                  <a:latin typeface="Times New Roman" panose="02020603050405020304"/>
                  <a:cs typeface="Times New Roman" panose="02020603050405020304"/>
                </a:rPr>
                <a:t>, </a:t>
              </a: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j</a:t>
              </a:r>
              <a:r>
                <a:rPr sz="2400" spc="-5" dirty="0">
                  <a:latin typeface="Times New Roman" panose="02020603050405020304"/>
                  <a:cs typeface="Times New Roman" panose="02020603050405020304"/>
                </a:rPr>
                <a:t>] </a:t>
              </a:r>
              <a:r>
                <a:rPr sz="2400" dirty="0">
                  <a:latin typeface="Symbol" panose="05050102010706020507"/>
                  <a:cs typeface="Symbol" panose="05050102010706020507"/>
                </a:rPr>
                <a:t></a:t>
              </a:r>
              <a:r>
                <a:rPr sz="240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min</a:t>
              </a:r>
              <a:r>
                <a:rPr sz="1300" spc="-5" dirty="0">
                  <a:latin typeface="Times New Roman" panose="02020603050405020304"/>
                  <a:cs typeface="Times New Roman" panose="02020603050405020304"/>
                </a:rPr>
                <a:t>i</a:t>
              </a:r>
              <a:r>
                <a:rPr lang="en-US" altLang="zh-CN" sz="1300" i="1" dirty="0">
                  <a:sym typeface="+mn-ea"/>
                </a:rPr>
                <a:t>≤</a:t>
              </a:r>
              <a:r>
                <a:rPr sz="1300" spc="-5" dirty="0">
                  <a:latin typeface="Times New Roman" panose="02020603050405020304"/>
                  <a:cs typeface="Times New Roman" panose="02020603050405020304"/>
                </a:rPr>
                <a:t> k&lt;j</a:t>
              </a:r>
              <a:r>
                <a:rPr sz="2400" spc="-5" dirty="0">
                  <a:latin typeface="Times New Roman" panose="02020603050405020304"/>
                  <a:cs typeface="Times New Roman" panose="02020603050405020304"/>
                </a:rPr>
                <a:t>{</a:t>
              </a: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2400" spc="-5" dirty="0">
                  <a:latin typeface="Times New Roman" panose="02020603050405020304"/>
                  <a:cs typeface="Times New Roman" panose="02020603050405020304"/>
                </a:rPr>
                <a:t>[</a:t>
              </a: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i</a:t>
              </a:r>
              <a:r>
                <a:rPr sz="2400" spc="-5" dirty="0">
                  <a:latin typeface="Times New Roman" panose="02020603050405020304"/>
                  <a:cs typeface="Times New Roman" panose="02020603050405020304"/>
                </a:rPr>
                <a:t>, </a:t>
              </a:r>
              <a:r>
                <a:rPr sz="2400" i="1" dirty="0">
                  <a:latin typeface="Times New Roman" panose="02020603050405020304"/>
                  <a:cs typeface="Times New Roman" panose="02020603050405020304"/>
                </a:rPr>
                <a:t>k </a:t>
              </a:r>
              <a:r>
                <a:rPr sz="2400" dirty="0">
                  <a:latin typeface="Times New Roman" panose="02020603050405020304"/>
                  <a:cs typeface="Times New Roman" panose="02020603050405020304"/>
                </a:rPr>
                <a:t>] </a:t>
              </a:r>
              <a:r>
                <a:rPr sz="2400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240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m</a:t>
              </a:r>
              <a:r>
                <a:rPr sz="2400" spc="-5" dirty="0">
                  <a:latin typeface="Times New Roman" panose="02020603050405020304"/>
                  <a:cs typeface="Times New Roman" panose="02020603050405020304"/>
                </a:rPr>
                <a:t>[</a:t>
              </a: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k </a:t>
              </a:r>
              <a:r>
                <a:rPr sz="2400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2400" dirty="0">
                  <a:latin typeface="Times New Roman" panose="02020603050405020304"/>
                  <a:cs typeface="Times New Roman" panose="02020603050405020304"/>
                </a:rPr>
                <a:t> 1, </a:t>
              </a:r>
              <a:r>
                <a:rPr sz="2400" i="1" spc="-5" dirty="0">
                  <a:latin typeface="Times New Roman" panose="02020603050405020304"/>
                  <a:cs typeface="Times New Roman" panose="02020603050405020304"/>
                </a:rPr>
                <a:t>j</a:t>
              </a:r>
              <a:r>
                <a:rPr sz="2400" spc="-5" dirty="0">
                  <a:latin typeface="Times New Roman" panose="02020603050405020304"/>
                  <a:cs typeface="Times New Roman" panose="02020603050405020304"/>
                </a:rPr>
                <a:t>] </a:t>
              </a:r>
              <a:r>
                <a:rPr sz="2400" dirty="0">
                  <a:latin typeface="Symbol" panose="05050102010706020507"/>
                  <a:cs typeface="Symbol" panose="05050102010706020507"/>
                </a:rPr>
                <a:t></a:t>
              </a:r>
              <a:r>
                <a:rPr sz="240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400" i="1" dirty="0"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1300" i="1" dirty="0">
                  <a:latin typeface="Times New Roman" panose="02020603050405020304"/>
                  <a:cs typeface="Times New Roman" panose="02020603050405020304"/>
                </a:rPr>
                <a:t>i </a:t>
              </a:r>
              <a:r>
                <a:rPr sz="1300" dirty="0">
                  <a:latin typeface="Times New Roman" panose="02020603050405020304"/>
                  <a:cs typeface="Times New Roman" panose="02020603050405020304"/>
                </a:rPr>
                <a:t>-1 </a:t>
              </a:r>
              <a:r>
                <a:rPr sz="2400" i="1" dirty="0"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1300" i="1" dirty="0">
                  <a:latin typeface="Times New Roman" panose="02020603050405020304"/>
                  <a:cs typeface="Times New Roman" panose="02020603050405020304"/>
                </a:rPr>
                <a:t>k </a:t>
              </a:r>
              <a:r>
                <a:rPr sz="2400" i="1" dirty="0">
                  <a:latin typeface="Times New Roman" panose="02020603050405020304"/>
                  <a:cs typeface="Times New Roman" panose="02020603050405020304"/>
                </a:rPr>
                <a:t>p</a:t>
              </a:r>
              <a:r>
                <a:rPr sz="1300" i="1" dirty="0">
                  <a:latin typeface="Times New Roman" panose="02020603050405020304"/>
                  <a:cs typeface="Times New Roman" panose="02020603050405020304"/>
                </a:rPr>
                <a:t>j</a:t>
              </a:r>
              <a:r>
                <a:rPr sz="1300" i="1" spc="-20" dirty="0"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2400" spc="-509" dirty="0">
                  <a:latin typeface="Times New Roman" panose="02020603050405020304"/>
                  <a:cs typeface="Times New Roman" panose="02020603050405020304"/>
                </a:rPr>
                <a:t>}</a:t>
              </a:r>
              <a:endParaRPr sz="2400" dirty="0">
                <a:latin typeface="Times New Roman" panose="02020603050405020304"/>
                <a:cs typeface="Times New Roman" panose="02020603050405020304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459149" y="4347984"/>
              <a:ext cx="124172" cy="841229"/>
              <a:chOff x="2937395" y="2471927"/>
              <a:chExt cx="192786" cy="1306068"/>
            </a:xfrm>
          </p:grpSpPr>
          <p:sp>
            <p:nvSpPr>
              <p:cNvPr id="23" name="object 6"/>
              <p:cNvSpPr/>
              <p:nvPr/>
            </p:nvSpPr>
            <p:spPr>
              <a:xfrm>
                <a:off x="2937395" y="2471927"/>
                <a:ext cx="192786" cy="448818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5" name="object 11"/>
              <p:cNvSpPr/>
              <p:nvPr/>
            </p:nvSpPr>
            <p:spPr>
              <a:xfrm>
                <a:off x="2937395" y="2920745"/>
                <a:ext cx="192786" cy="85725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9" name="日期占位符 1"/>
          <p:cNvSpPr>
            <a:spLocks noGrp="1"/>
          </p:cNvSpPr>
          <p:nvPr/>
        </p:nvSpPr>
        <p:spPr>
          <a:xfrm>
            <a:off x="862172" y="7133700"/>
            <a:ext cx="240601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802005" rtl="0" eaLnBrk="1" latinLnBrk="0" hangingPunct="1">
              <a:defRPr sz="105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1320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2005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3325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4010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5330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6015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335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8020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10" name="灯片编号占位符 2"/>
          <p:cNvSpPr>
            <a:spLocks noGrp="1"/>
          </p:cNvSpPr>
          <p:nvPr/>
        </p:nvSpPr>
        <p:spPr>
          <a:xfrm>
            <a:off x="7679215" y="7133700"/>
            <a:ext cx="240601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802005" rtl="0" eaLnBrk="1" latinLnBrk="0" hangingPunct="1">
              <a:defRPr sz="105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01320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2005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3325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4010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5330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6015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07335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08020" algn="l" defTabSz="802005" rtl="0" eaLnBrk="1" latinLnBrk="0" hangingPunct="1">
              <a:defRPr sz="15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11" name="object 2"/>
          <p:cNvSpPr/>
          <p:nvPr/>
        </p:nvSpPr>
        <p:spPr>
          <a:xfrm>
            <a:off x="802003" y="1270825"/>
            <a:ext cx="3906054" cy="250816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2" name="object 3"/>
          <p:cNvGraphicFramePr>
            <a:graphicFrameLocks noGrp="1"/>
          </p:cNvGraphicFramePr>
          <p:nvPr/>
        </p:nvGraphicFramePr>
        <p:xfrm>
          <a:off x="5738272" y="1161055"/>
          <a:ext cx="3593465" cy="26167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3080"/>
                <a:gridCol w="513080"/>
                <a:gridCol w="513715"/>
                <a:gridCol w="513080"/>
                <a:gridCol w="513715"/>
                <a:gridCol w="513080"/>
                <a:gridCol w="513715"/>
              </a:tblGrid>
              <a:tr h="3733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1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52070"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41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1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6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33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1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2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8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6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41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spc="-30" dirty="0">
                          <a:latin typeface="+mn-ea"/>
                          <a:ea typeface="+mn-ea"/>
                          <a:cs typeface="Noto Sans CJK JP Regular"/>
                        </a:rPr>
                        <a:t>10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spc="-30" dirty="0">
                          <a:latin typeface="+mn-ea"/>
                          <a:ea typeface="+mn-ea"/>
                          <a:cs typeface="Noto Sans CJK JP Regular"/>
                        </a:rPr>
                        <a:t>13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7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41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spc="-30" dirty="0">
                          <a:latin typeface="+mn-ea"/>
                          <a:ea typeface="+mn-ea"/>
                          <a:cs typeface="Noto Sans CJK JP Regular"/>
                        </a:rPr>
                        <a:t>10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spc="-30" dirty="0">
                          <a:latin typeface="+mn-ea"/>
                          <a:ea typeface="+mn-ea"/>
                          <a:cs typeface="Noto Sans CJK JP Regular"/>
                        </a:rPr>
                        <a:t>12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414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8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spc="-30" dirty="0">
                          <a:latin typeface="+mn-ea"/>
                          <a:ea typeface="+mn-ea"/>
                          <a:cs typeface="Noto Sans CJK JP Regular"/>
                        </a:rPr>
                        <a:t>13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spc="-30" dirty="0">
                          <a:latin typeface="+mn-ea"/>
                          <a:ea typeface="+mn-ea"/>
                          <a:cs typeface="Noto Sans CJK JP Regular"/>
                        </a:rPr>
                        <a:t>12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337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6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6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7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object 4"/>
          <p:cNvGraphicFramePr>
            <a:graphicFrameLocks noGrp="1"/>
          </p:cNvGraphicFramePr>
          <p:nvPr/>
        </p:nvGraphicFramePr>
        <p:xfrm>
          <a:off x="1460404" y="4191527"/>
          <a:ext cx="3161664" cy="227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050"/>
                <a:gridCol w="527050"/>
                <a:gridCol w="527050"/>
                <a:gridCol w="527050"/>
                <a:gridCol w="526414"/>
                <a:gridCol w="527050"/>
              </a:tblGrid>
              <a:tr h="378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20066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1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2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06375" algn="l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3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4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8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1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20320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7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210185" algn="l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8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8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object 5"/>
          <p:cNvGraphicFramePr>
            <a:graphicFrameLocks noGrp="1"/>
          </p:cNvGraphicFramePr>
          <p:nvPr/>
        </p:nvGraphicFramePr>
        <p:xfrm>
          <a:off x="5933344" y="4220102"/>
          <a:ext cx="3161664" cy="227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050"/>
                <a:gridCol w="527050"/>
                <a:gridCol w="527050"/>
                <a:gridCol w="527050"/>
                <a:gridCol w="526414"/>
                <a:gridCol w="527050"/>
              </a:tblGrid>
              <a:tr h="378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2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0701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8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7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8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8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210185" algn="l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5636148" y="791723"/>
            <a:ext cx="121389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g[ ][ ]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9459" y="4182529"/>
            <a:ext cx="121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m[ ][ ]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326395" y="4220102"/>
            <a:ext cx="121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s[ ][ ]</a:t>
            </a:r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/>
          <p:nvPr/>
        </p:nvSpPr>
        <p:spPr>
          <a:xfrm>
            <a:off x="981790" y="1257681"/>
            <a:ext cx="1912778" cy="552070"/>
          </a:xfrm>
          <a:prstGeom prst="rect">
            <a:avLst/>
          </a:prstGeom>
        </p:spPr>
        <p:txBody>
          <a:bodyPr/>
          <a:lstStyle>
            <a:lvl1pPr algn="l" defTabSz="8020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三个顶点</a:t>
            </a:r>
            <a:r>
              <a:rPr lang="zh-CN" altLang="en-US" sz="2800" b="1" dirty="0"/>
              <a:t>：</a:t>
            </a:r>
            <a:endParaRPr lang="zh-CN" altLang="en-US" sz="2800" b="1" dirty="0"/>
          </a:p>
        </p:txBody>
      </p:sp>
      <p:sp>
        <p:nvSpPr>
          <p:cNvPr id="5" name="object 3"/>
          <p:cNvSpPr/>
          <p:nvPr/>
        </p:nvSpPr>
        <p:spPr>
          <a:xfrm>
            <a:off x="2361284" y="2251584"/>
            <a:ext cx="5970831" cy="305650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Grp="1"/>
          </p:cNvGraphicFramePr>
          <p:nvPr/>
        </p:nvGraphicFramePr>
        <p:xfrm>
          <a:off x="1436117" y="2652696"/>
          <a:ext cx="3161664" cy="227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050"/>
                <a:gridCol w="527050"/>
                <a:gridCol w="527050"/>
                <a:gridCol w="527050"/>
                <a:gridCol w="526414"/>
                <a:gridCol w="527050"/>
              </a:tblGrid>
              <a:tr h="378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20066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0637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8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1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20320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8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17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7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210185" algn="l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35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8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20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8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735172" y="2643698"/>
            <a:ext cx="121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m[ ][ ]</a:t>
            </a:r>
            <a:endParaRPr lang="zh-CN" altLang="en-US" dirty="0">
              <a:latin typeface="+mj-ea"/>
              <a:ea typeface="+mj-ea"/>
            </a:endParaRPr>
          </a:p>
        </p:txBody>
      </p:sp>
      <p:graphicFrame>
        <p:nvGraphicFramePr>
          <p:cNvPr id="13" name="object 5"/>
          <p:cNvGraphicFramePr>
            <a:graphicFrameLocks noGrp="1"/>
          </p:cNvGraphicFramePr>
          <p:nvPr/>
        </p:nvGraphicFramePr>
        <p:xfrm>
          <a:off x="5971383" y="2652696"/>
          <a:ext cx="3161664" cy="227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050"/>
                <a:gridCol w="527050"/>
                <a:gridCol w="527050"/>
                <a:gridCol w="527050"/>
                <a:gridCol w="526414"/>
                <a:gridCol w="527050"/>
              </a:tblGrid>
              <a:tr h="378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2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0701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8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1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1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7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8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4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8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210185" algn="l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5364434" y="2652696"/>
            <a:ext cx="121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s[ ][ ]</a:t>
            </a:r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 txBox="1"/>
          <p:nvPr/>
        </p:nvSpPr>
        <p:spPr>
          <a:xfrm>
            <a:off x="981790" y="1257681"/>
            <a:ext cx="1912778" cy="552070"/>
          </a:xfrm>
          <a:prstGeom prst="rect">
            <a:avLst/>
          </a:prstGeom>
        </p:spPr>
        <p:txBody>
          <a:bodyPr/>
          <a:lstStyle>
            <a:lvl1pPr algn="l" defTabSz="8020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四个顶点</a:t>
            </a:r>
            <a:r>
              <a:rPr lang="zh-CN" altLang="en-US" sz="2800" b="1" dirty="0"/>
              <a:t>：</a:t>
            </a:r>
            <a:endParaRPr lang="zh-CN" altLang="en-US" sz="2800" b="1" dirty="0"/>
          </a:p>
        </p:txBody>
      </p:sp>
      <p:sp>
        <p:nvSpPr>
          <p:cNvPr id="11" name="object 3"/>
          <p:cNvSpPr/>
          <p:nvPr/>
        </p:nvSpPr>
        <p:spPr>
          <a:xfrm>
            <a:off x="2361284" y="2251584"/>
            <a:ext cx="6004536" cy="35826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Grp="1"/>
          </p:cNvGraphicFramePr>
          <p:nvPr/>
        </p:nvGraphicFramePr>
        <p:xfrm>
          <a:off x="1436117" y="2652696"/>
          <a:ext cx="3161664" cy="227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050"/>
                <a:gridCol w="527050"/>
                <a:gridCol w="527050"/>
                <a:gridCol w="527050"/>
                <a:gridCol w="526414"/>
                <a:gridCol w="527050"/>
              </a:tblGrid>
              <a:tr h="378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20066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0637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8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20320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8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17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41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7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210185" algn="l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35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42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8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20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8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735172" y="2643698"/>
            <a:ext cx="121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m[ ][ ]</a:t>
            </a:r>
            <a:endParaRPr lang="zh-CN" altLang="en-US" dirty="0">
              <a:latin typeface="+mj-ea"/>
              <a:ea typeface="+mj-ea"/>
            </a:endParaRPr>
          </a:p>
        </p:txBody>
      </p:sp>
      <p:graphicFrame>
        <p:nvGraphicFramePr>
          <p:cNvPr id="13" name="object 5"/>
          <p:cNvGraphicFramePr>
            <a:graphicFrameLocks noGrp="1"/>
          </p:cNvGraphicFramePr>
          <p:nvPr/>
        </p:nvGraphicFramePr>
        <p:xfrm>
          <a:off x="5971383" y="2652696"/>
          <a:ext cx="3161664" cy="227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050"/>
                <a:gridCol w="527050"/>
                <a:gridCol w="527050"/>
                <a:gridCol w="527050"/>
                <a:gridCol w="526414"/>
                <a:gridCol w="527050"/>
              </a:tblGrid>
              <a:tr h="378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2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0701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8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1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1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7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8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4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8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210185" algn="l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5364434" y="2652696"/>
            <a:ext cx="121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s[ ][ ]</a:t>
            </a:r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 txBox="1"/>
          <p:nvPr/>
        </p:nvSpPr>
        <p:spPr>
          <a:xfrm>
            <a:off x="981790" y="1257681"/>
            <a:ext cx="1912778" cy="552070"/>
          </a:xfrm>
          <a:prstGeom prst="rect">
            <a:avLst/>
          </a:prstGeom>
        </p:spPr>
        <p:txBody>
          <a:bodyPr/>
          <a:lstStyle>
            <a:lvl1pPr algn="l" defTabSz="8020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五个顶点</a:t>
            </a:r>
            <a:r>
              <a:rPr lang="zh-CN" altLang="en-US" sz="2800" b="1" dirty="0"/>
              <a:t>：</a:t>
            </a:r>
            <a:endParaRPr lang="zh-CN" altLang="en-US" sz="2800" b="1" dirty="0"/>
          </a:p>
        </p:txBody>
      </p:sp>
      <p:sp>
        <p:nvSpPr>
          <p:cNvPr id="7" name="object 3"/>
          <p:cNvSpPr/>
          <p:nvPr/>
        </p:nvSpPr>
        <p:spPr>
          <a:xfrm>
            <a:off x="2361284" y="2251584"/>
            <a:ext cx="5946222" cy="31397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8" name="object 4"/>
          <p:cNvGraphicFramePr>
            <a:graphicFrameLocks noGrp="1"/>
          </p:cNvGraphicFramePr>
          <p:nvPr/>
        </p:nvGraphicFramePr>
        <p:xfrm>
          <a:off x="1436117" y="2652696"/>
          <a:ext cx="3161664" cy="227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050"/>
                <a:gridCol w="527050"/>
                <a:gridCol w="527050"/>
                <a:gridCol w="527050"/>
                <a:gridCol w="526414"/>
                <a:gridCol w="527050"/>
              </a:tblGrid>
              <a:tr h="378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20066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0637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8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20320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8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40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17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41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52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7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210185" algn="l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35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42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8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20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8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735172" y="2643698"/>
            <a:ext cx="121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m[ ][ ]</a:t>
            </a:r>
            <a:endParaRPr lang="zh-CN" altLang="en-US" dirty="0">
              <a:latin typeface="+mj-ea"/>
              <a:ea typeface="+mj-ea"/>
            </a:endParaRPr>
          </a:p>
        </p:txBody>
      </p:sp>
      <p:graphicFrame>
        <p:nvGraphicFramePr>
          <p:cNvPr id="13" name="object 5"/>
          <p:cNvGraphicFramePr>
            <a:graphicFrameLocks noGrp="1"/>
          </p:cNvGraphicFramePr>
          <p:nvPr/>
        </p:nvGraphicFramePr>
        <p:xfrm>
          <a:off x="5971383" y="2652696"/>
          <a:ext cx="3161664" cy="227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050"/>
                <a:gridCol w="527050"/>
                <a:gridCol w="527050"/>
                <a:gridCol w="527050"/>
                <a:gridCol w="526414"/>
                <a:gridCol w="527050"/>
              </a:tblGrid>
              <a:tr h="378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2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0701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8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1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1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7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8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4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8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210185" algn="l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5364434" y="2652696"/>
            <a:ext cx="121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s[ ][ ]</a:t>
            </a:r>
            <a:endParaRPr lang="zh-CN" altLang="en-US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 txBox="1"/>
          <p:nvPr/>
        </p:nvSpPr>
        <p:spPr>
          <a:xfrm>
            <a:off x="981790" y="1257681"/>
            <a:ext cx="1912778" cy="552070"/>
          </a:xfrm>
          <a:prstGeom prst="rect">
            <a:avLst/>
          </a:prstGeom>
        </p:spPr>
        <p:txBody>
          <a:bodyPr/>
          <a:lstStyle>
            <a:lvl1pPr algn="l" defTabSz="80200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b="1" dirty="0"/>
              <a:t>六个顶点</a:t>
            </a:r>
            <a:r>
              <a:rPr lang="zh-CN" altLang="en-US" sz="2800" b="1" dirty="0"/>
              <a:t>：</a:t>
            </a:r>
            <a:endParaRPr lang="zh-CN" altLang="en-US" sz="2800" b="1" dirty="0"/>
          </a:p>
        </p:txBody>
      </p:sp>
      <p:sp>
        <p:nvSpPr>
          <p:cNvPr id="5" name="object 3"/>
          <p:cNvSpPr/>
          <p:nvPr/>
        </p:nvSpPr>
        <p:spPr>
          <a:xfrm>
            <a:off x="2398733" y="2832025"/>
            <a:ext cx="5895933" cy="189562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5" name="object 4"/>
          <p:cNvGraphicFramePr>
            <a:graphicFrameLocks noGrp="1"/>
          </p:cNvGraphicFramePr>
          <p:nvPr/>
        </p:nvGraphicFramePr>
        <p:xfrm>
          <a:off x="1436117" y="1507557"/>
          <a:ext cx="3161664" cy="227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050"/>
                <a:gridCol w="527050"/>
                <a:gridCol w="527050"/>
                <a:gridCol w="527050"/>
                <a:gridCol w="526414"/>
                <a:gridCol w="527050"/>
              </a:tblGrid>
              <a:tr h="378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R="20066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06375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8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R="20320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8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40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54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17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41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52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7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210185" algn="l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35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42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8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20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8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735172" y="1498559"/>
            <a:ext cx="121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m[ ][ ]</a:t>
            </a:r>
            <a:endParaRPr lang="zh-CN" altLang="en-US" dirty="0">
              <a:latin typeface="+mj-ea"/>
              <a:ea typeface="+mj-ea"/>
            </a:endParaRPr>
          </a:p>
        </p:txBody>
      </p:sp>
      <p:graphicFrame>
        <p:nvGraphicFramePr>
          <p:cNvPr id="13" name="object 5"/>
          <p:cNvGraphicFramePr>
            <a:graphicFrameLocks noGrp="1"/>
          </p:cNvGraphicFramePr>
          <p:nvPr/>
        </p:nvGraphicFramePr>
        <p:xfrm>
          <a:off x="5971383" y="1507557"/>
          <a:ext cx="3161664" cy="2272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050"/>
                <a:gridCol w="527050"/>
                <a:gridCol w="527050"/>
                <a:gridCol w="527050"/>
                <a:gridCol w="526414"/>
                <a:gridCol w="527050"/>
              </a:tblGrid>
              <a:tr h="378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1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2</a:t>
                      </a:r>
                      <a:endParaRPr sz="1550" dirty="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207010"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b="1" dirty="0">
                          <a:solidFill>
                            <a:srgbClr val="FFFFFF"/>
                          </a:solidFill>
                          <a:latin typeface="+mn-ea"/>
                          <a:ea typeface="+mn-ea"/>
                          <a:cs typeface="Arial" panose="020B0604020202020204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Arial" panose="020B0604020202020204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4472C4"/>
                    </a:solidFill>
                  </a:tcPr>
                </a:tc>
              </a:tr>
              <a:tr h="378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1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1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94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2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2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79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3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145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3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  <a:tr h="3787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4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500" dirty="0">
                          <a:latin typeface="+mn-ea"/>
                          <a:ea typeface="+mn-ea"/>
                          <a:cs typeface="Times New Roman" panose="02020603050405020304"/>
                        </a:rPr>
                        <a:t>4</a:t>
                      </a: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BF5"/>
                    </a:solidFill>
                  </a:tcPr>
                </a:tc>
              </a:tr>
              <a:tr h="378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5</a:t>
                      </a:r>
                      <a:endParaRPr sz="155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sz="1500" dirty="0">
                        <a:latin typeface="+mn-ea"/>
                        <a:ea typeface="+mn-ea"/>
                        <a:cs typeface="Times New Roman" panose="02020603050405020304"/>
                      </a:endParaRPr>
                    </a:p>
                  </a:txBody>
                  <a:tcPr marL="0" marR="0" marT="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210185" algn="l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550" dirty="0">
                          <a:latin typeface="+mn-ea"/>
                          <a:ea typeface="+mn-ea"/>
                          <a:cs typeface="Noto Sans CJK JP Regular"/>
                        </a:rPr>
                        <a:t>0</a:t>
                      </a:r>
                      <a:endParaRPr sz="1550" dirty="0">
                        <a:latin typeface="+mn-ea"/>
                        <a:ea typeface="+mn-ea"/>
                        <a:cs typeface="Noto Sans CJK JP Regular"/>
                      </a:endParaRPr>
                    </a:p>
                  </a:txBody>
                  <a:tcPr marL="0" marR="0" marT="17780" marB="0" anchor="ctr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5364434" y="1507557"/>
            <a:ext cx="1213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ea"/>
                <a:ea typeface="+mj-ea"/>
              </a:rPr>
              <a:t>s[ ][ ]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" name="object 6"/>
          <p:cNvSpPr/>
          <p:nvPr/>
        </p:nvSpPr>
        <p:spPr>
          <a:xfrm>
            <a:off x="3911726" y="4451026"/>
            <a:ext cx="2869948" cy="188448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70A9-E6BE-4EE6-B957-619830619C0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b="1" dirty="0"/>
              <a:t>I</a:t>
            </a:r>
            <a:r>
              <a:rPr lang="en-US" altLang="zh-CN" b="1" dirty="0"/>
              <a:t>NTRODUCTION TO</a:t>
            </a:r>
            <a:br>
              <a:rPr lang="en-US" altLang="zh-CN" b="1" dirty="0"/>
            </a:br>
            <a:r>
              <a:rPr lang="en-US" altLang="zh-CN" sz="4200" b="1" dirty="0"/>
              <a:t>D</a:t>
            </a:r>
            <a:r>
              <a:rPr lang="en-US" altLang="zh-CN" b="1" dirty="0"/>
              <a:t>YNAMIC </a:t>
            </a:r>
            <a:r>
              <a:rPr lang="en-US" altLang="zh-CN" sz="4200" b="1" dirty="0"/>
              <a:t>P</a:t>
            </a:r>
            <a:r>
              <a:rPr lang="en-US" altLang="zh-CN" b="1" dirty="0"/>
              <a:t>ROGRAMMING</a:t>
            </a:r>
            <a:endParaRPr lang="zh-CN" altLang="en-US" b="1" dirty="0"/>
          </a:p>
        </p:txBody>
      </p:sp>
      <p:sp>
        <p:nvSpPr>
          <p:cNvPr id="7" name="object 11"/>
          <p:cNvSpPr txBox="1"/>
          <p:nvPr/>
        </p:nvSpPr>
        <p:spPr>
          <a:xfrm>
            <a:off x="5060878" y="3171827"/>
            <a:ext cx="1616075" cy="2084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3030">
              <a:lnSpc>
                <a:spcPct val="116000"/>
              </a:lnSpc>
              <a:spcBef>
                <a:spcPts val="100"/>
              </a:spcBef>
            </a:pPr>
            <a:r>
              <a:rPr sz="3900" b="1" dirty="0">
                <a:solidFill>
                  <a:srgbClr val="FF0000"/>
                </a:solidFill>
                <a:latin typeface="Comic Sans MS" panose="030F0702030302020204"/>
                <a:cs typeface="Comic Sans MS" panose="030F0702030302020204"/>
              </a:rPr>
              <a:t>Why?  What?</a:t>
            </a:r>
            <a:endParaRPr sz="3900" dirty="0">
              <a:latin typeface="Comic Sans MS" panose="030F0702030302020204"/>
              <a:cs typeface="Comic Sans MS" panose="030F0702030302020204"/>
            </a:endParaRPr>
          </a:p>
          <a:p>
            <a:pPr marL="170815">
              <a:spcBef>
                <a:spcPts val="700"/>
              </a:spcBef>
            </a:pPr>
            <a:r>
              <a:rPr sz="3900" b="1" dirty="0">
                <a:solidFill>
                  <a:srgbClr val="FF0000"/>
                </a:solidFill>
                <a:latin typeface="Comic Sans MS" panose="030F0702030302020204"/>
                <a:cs typeface="Comic Sans MS" panose="030F0702030302020204"/>
              </a:rPr>
              <a:t>How?</a:t>
            </a:r>
            <a:endParaRPr sz="3900" dirty="0">
              <a:latin typeface="Comic Sans MS" panose="030F0702030302020204"/>
              <a:cs typeface="Comic Sans MS" panose="030F07020303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200" b="1" dirty="0"/>
              <a:t>W</a:t>
            </a:r>
            <a:r>
              <a:rPr lang="en-US" altLang="zh-CN" b="1" dirty="0"/>
              <a:t>HY</a:t>
            </a:r>
            <a:r>
              <a:rPr lang="en-US" altLang="zh-CN" sz="4200" b="1" dirty="0"/>
              <a:t>?</a:t>
            </a:r>
            <a:endParaRPr lang="zh-CN" altLang="en-US" sz="4200" b="1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500" b="0" i="0" u="none" strike="noStrike" kern="1200" cap="none" spc="-5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The problem of</a:t>
            </a:r>
            <a:r>
              <a:rPr kumimoji="0" lang="en-US" altLang="zh-CN" sz="3500" b="0" i="0" u="none" strike="noStrike" kern="1200" cap="none" spc="-1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</a:t>
            </a:r>
            <a:r>
              <a:rPr kumimoji="0" lang="en-US" altLang="zh-CN" sz="3500" b="0" i="0" u="none" strike="noStrike" kern="1200" cap="none" spc="-5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Divide-and-conquer</a:t>
            </a:r>
            <a:endParaRPr kumimoji="0" lang="en-US" altLang="zh-CN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pPr marL="440690" marR="0" lvl="0" indent="-168910" algn="l" defTabSz="914400" rtl="0" eaLnBrk="1" fontAlgn="auto" latinLnBrk="0" hangingPunct="1">
              <a:lnSpc>
                <a:spcPct val="100000"/>
              </a:lnSpc>
              <a:spcBef>
                <a:spcPts val="62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41325" algn="l"/>
              </a:tabLst>
              <a:defRPr/>
            </a:pPr>
            <a:r>
              <a:rPr kumimoji="0" lang="en-US" altLang="zh-CN" sz="23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Treat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the subproblems</a:t>
            </a:r>
            <a:r>
              <a:rPr kumimoji="0" lang="en-US" altLang="zh-CN" sz="23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independently;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pPr marL="490855" marR="638175" lvl="0" indent="-2190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46405" algn="l"/>
              </a:tabLst>
              <a:defRPr/>
            </a:pP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If they are dependent, we will calculate </a:t>
            </a:r>
            <a:r>
              <a:rPr kumimoji="0" lang="en-US" altLang="zh-CN" sz="23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redundantly, 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which leads low</a:t>
            </a:r>
            <a:r>
              <a:rPr kumimoji="0" lang="en-US" altLang="zh-CN" sz="23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</a:t>
            </a:r>
            <a:r>
              <a:rPr kumimoji="0" lang="en-US" altLang="zh-CN" sz="23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efficiency.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500" b="0" i="0" u="none" strike="noStrike" kern="1200" cap="none" spc="-5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Optimization Problem</a:t>
            </a:r>
            <a:endParaRPr kumimoji="0" lang="en-US" altLang="zh-CN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pPr marL="490855" marR="36195" lvl="0" indent="-219075" algn="just" defTabSz="914400" rtl="0" eaLnBrk="1" fontAlgn="auto" latinLnBrk="0" hangingPunct="1">
              <a:lnSpc>
                <a:spcPct val="97000"/>
              </a:lnSpc>
              <a:spcBef>
                <a:spcPts val="425"/>
              </a:spcBef>
              <a:spcAft>
                <a:spcPts val="0"/>
              </a:spcAft>
              <a:buClrTx/>
              <a:buSzTx/>
              <a:buFontTx/>
              <a:buChar char="•"/>
              <a:tabLst>
                <a:tab pos="446405" algn="l"/>
              </a:tabLst>
              <a:defRPr/>
            </a:pP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Given a group of constrains and the cost function, find </a:t>
            </a:r>
            <a:r>
              <a:rPr kumimoji="0" lang="en-US" altLang="zh-CN" sz="2400" b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a</a:t>
            </a:r>
            <a:r>
              <a:rPr kumimoji="0" lang="en-US" altLang="zh-CN" sz="2400" b="0" i="1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</a:t>
            </a:r>
            <a:r>
              <a:rPr kumimoji="0" lang="en-US" altLang="zh-CN" sz="2400" b="0" i="1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solution with </a:t>
            </a:r>
            <a:r>
              <a:rPr kumimoji="0" lang="en-US" altLang="zh-CN" sz="2400" b="0" i="1" u="none" strike="noStrike" kern="1200" cap="none" spc="4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the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optimal value (min or max) in the  solution space;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pPr marL="417830" marR="5080" lvl="0" indent="-14605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 typeface="Times New Roman" panose="02020603050405020304"/>
              <a:buChar char="•"/>
              <a:tabLst>
                <a:tab pos="446405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	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Lots of the optimization can be divided into subproblems,  which are dependent, so the solution of the subproblem  can be</a:t>
            </a:r>
            <a:r>
              <a:rPr kumimoji="0" lang="en-US" altLang="zh-CN" sz="23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 </a:t>
            </a:r>
            <a:r>
              <a:rPr kumimoji="0" lang="en-US" altLang="zh-CN" sz="23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2" charset="0"/>
                <a:ea typeface="+mn-ea"/>
                <a:cs typeface="Times New Roman" panose="02020603050405020304" pitchFamily="2" charset="0"/>
              </a:rPr>
              <a:t>reused.</a:t>
            </a:r>
            <a:endParaRPr kumimoji="0" lang="en-US" altLang="zh-CN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2" charset="0"/>
              <a:ea typeface="+mn-ea"/>
              <a:cs typeface="Times New Roman" panose="02020603050405020304" pitchFamily="2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D04A-2F17-4C87-9F7C-4861788079E0}" type="datetime1">
              <a:rPr lang="zh-CN" altLang="en-US" smtClean="0"/>
            </a:fld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BECD3-5D46-47DB-B76C-11D7655F0C62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3"/>
          <p:cNvSpPr>
            <a:spLocks noGrp="1"/>
          </p:cNvSpPr>
          <p:nvPr>
            <p:ph type="title"/>
          </p:nvPr>
        </p:nvSpPr>
        <p:spPr>
          <a:xfrm>
            <a:off x="735171" y="448055"/>
            <a:ext cx="9158637" cy="1186007"/>
          </a:xfrm>
        </p:spPr>
        <p:txBody>
          <a:bodyPr/>
          <a:lstStyle/>
          <a:p>
            <a:r>
              <a:rPr lang="en-US" altLang="zh-CN" sz="4200" b="1" dirty="0"/>
              <a:t>W</a:t>
            </a:r>
            <a:r>
              <a:rPr lang="en-US" altLang="zh-CN" b="1" dirty="0"/>
              <a:t>HY</a:t>
            </a:r>
            <a:r>
              <a:rPr lang="en-US" altLang="zh-CN" sz="4200" b="1" dirty="0"/>
              <a:t>?</a:t>
            </a:r>
            <a:endParaRPr lang="zh-CN" altLang="en-US" sz="4200" b="1" dirty="0"/>
          </a:p>
        </p:txBody>
      </p:sp>
      <p:sp>
        <p:nvSpPr>
          <p:cNvPr id="13" name="object 7"/>
          <p:cNvSpPr txBox="1"/>
          <p:nvPr/>
        </p:nvSpPr>
        <p:spPr>
          <a:xfrm>
            <a:off x="1764411" y="2105025"/>
            <a:ext cx="4747260" cy="1986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825">
              <a:spcBef>
                <a:spcPts val="100"/>
              </a:spcBef>
            </a:pPr>
            <a:r>
              <a:rPr sz="420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Those who</a:t>
            </a:r>
            <a:r>
              <a:rPr sz="4200" spc="-2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20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cannot</a:t>
            </a:r>
            <a:endParaRPr sz="4200" dirty="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02000"/>
              </a:lnSpc>
              <a:spcBef>
                <a:spcPts val="145"/>
              </a:spcBef>
            </a:pPr>
            <a:r>
              <a:rPr sz="42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remember </a:t>
            </a:r>
            <a:r>
              <a:rPr sz="420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the past</a:t>
            </a:r>
            <a:r>
              <a:rPr sz="4200" spc="-11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20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are  </a:t>
            </a:r>
            <a:r>
              <a:rPr sz="420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doomed to repeat</a:t>
            </a:r>
            <a:r>
              <a:rPr sz="4200" spc="-60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200" spc="-5" dirty="0">
                <a:solidFill>
                  <a:srgbClr val="FF0000"/>
                </a:solidFill>
                <a:latin typeface="Times New Roman" panose="02020603050405020304"/>
                <a:cs typeface="Times New Roman" panose="02020603050405020304"/>
              </a:rPr>
              <a:t>it.</a:t>
            </a:r>
            <a:endParaRPr sz="42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5" name="object 13"/>
          <p:cNvSpPr txBox="1"/>
          <p:nvPr/>
        </p:nvSpPr>
        <p:spPr>
          <a:xfrm>
            <a:off x="6239065" y="4772025"/>
            <a:ext cx="2920365" cy="1838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065" marR="27305" indent="-574040">
              <a:lnSpc>
                <a:spcPts val="2870"/>
              </a:lnSpc>
              <a:spcBef>
                <a:spcPts val="100"/>
              </a:spcBef>
            </a:pPr>
            <a:r>
              <a:rPr sz="2300" spc="-5" dirty="0">
                <a:latin typeface="Times New Roman" panose="02020603050405020304"/>
                <a:cs typeface="Times New Roman" panose="02020603050405020304"/>
              </a:rPr>
              <a:t>-----George Santayana,  The life of</a:t>
            </a:r>
            <a:r>
              <a:rPr sz="23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Reason,</a:t>
            </a:r>
            <a:endParaRPr sz="23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2505"/>
              </a:lnSpc>
            </a:pPr>
            <a:r>
              <a:rPr sz="2300" spc="-5" dirty="0">
                <a:latin typeface="Times New Roman" panose="02020603050405020304"/>
                <a:cs typeface="Times New Roman" panose="02020603050405020304"/>
              </a:rPr>
              <a:t>Book I: Introduction</a:t>
            </a:r>
            <a:r>
              <a:rPr sz="2300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dirty="0">
                <a:latin typeface="Times New Roman" panose="02020603050405020304"/>
                <a:cs typeface="Times New Roman" panose="02020603050405020304"/>
              </a:rPr>
              <a:t>and</a:t>
            </a:r>
            <a:endParaRPr sz="2300" dirty="0">
              <a:latin typeface="Times New Roman" panose="02020603050405020304"/>
              <a:cs typeface="Times New Roman" panose="02020603050405020304"/>
            </a:endParaRPr>
          </a:p>
          <a:p>
            <a:pPr marR="85090" algn="r">
              <a:spcBef>
                <a:spcPts val="380"/>
              </a:spcBef>
            </a:pPr>
            <a:r>
              <a:rPr sz="2300" spc="-5" dirty="0">
                <a:latin typeface="Times New Roman" panose="02020603050405020304"/>
                <a:cs typeface="Times New Roman" panose="02020603050405020304"/>
              </a:rPr>
              <a:t>Reason in</a:t>
            </a:r>
            <a:r>
              <a:rPr sz="2300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Common</a:t>
            </a:r>
            <a:endParaRPr sz="2300" dirty="0">
              <a:latin typeface="Times New Roman" panose="02020603050405020304"/>
              <a:cs typeface="Times New Roman" panose="02020603050405020304"/>
            </a:endParaRPr>
          </a:p>
          <a:p>
            <a:pPr marR="57150" algn="r">
              <a:spcBef>
                <a:spcPts val="130"/>
              </a:spcBef>
            </a:pPr>
            <a:r>
              <a:rPr sz="2300" spc="-5" dirty="0">
                <a:latin typeface="Times New Roman" panose="02020603050405020304"/>
                <a:cs typeface="Times New Roman" panose="02020603050405020304"/>
              </a:rPr>
              <a:t>Sense</a:t>
            </a:r>
            <a:r>
              <a:rPr sz="2300" spc="-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00" spc="-5" dirty="0">
                <a:latin typeface="Times New Roman" panose="02020603050405020304"/>
                <a:cs typeface="Times New Roman" panose="02020603050405020304"/>
              </a:rPr>
              <a:t>(1905)</a:t>
            </a:r>
            <a:endParaRPr sz="2300" dirty="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zQ2YmI1OTllNGI2ZDIxY2E1MTlhYjcxOWNmMGM4ZGI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Times New Roman"/>
        <a:ea typeface="等线 Light"/>
        <a:cs typeface=""/>
      </a:majorFont>
      <a:minorFont>
        <a:latin typeface="Times New Roman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12204</Words>
  <Application>WPS 演示</Application>
  <PresentationFormat>自定义</PresentationFormat>
  <Paragraphs>3633</Paragraphs>
  <Slides>69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93" baseType="lpstr">
      <vt:lpstr>Arial</vt:lpstr>
      <vt:lpstr>宋体</vt:lpstr>
      <vt:lpstr>Wingdings</vt:lpstr>
      <vt:lpstr>Times New Roman</vt:lpstr>
      <vt:lpstr>Comic Sans MS</vt:lpstr>
      <vt:lpstr>微软雅黑</vt:lpstr>
      <vt:lpstr>华文细黑</vt:lpstr>
      <vt:lpstr>Comic Sans MS</vt:lpstr>
      <vt:lpstr>Times New Roman</vt:lpstr>
      <vt:lpstr>Arial Unicode MS</vt:lpstr>
      <vt:lpstr>等线 Light</vt:lpstr>
      <vt:lpstr>等线</vt:lpstr>
      <vt:lpstr>Wingdings</vt:lpstr>
      <vt:lpstr>Symbol</vt:lpstr>
      <vt:lpstr>DejaVu Sans</vt:lpstr>
      <vt:lpstr>Calibri</vt:lpstr>
      <vt:lpstr>Noto Sans CJK JP Black</vt:lpstr>
      <vt:lpstr>Segoe Print</vt:lpstr>
      <vt:lpstr>Schoolbook Uralic</vt:lpstr>
      <vt:lpstr>Noto Sans Mono CJK JP Bold</vt:lpstr>
      <vt:lpstr>Georgia</vt:lpstr>
      <vt:lpstr>Arial</vt:lpstr>
      <vt:lpstr>Noto Sans CJK JP Regular</vt:lpstr>
      <vt:lpstr>Office 主题​​</vt:lpstr>
      <vt:lpstr>PowerPoint 演示文稿</vt:lpstr>
      <vt:lpstr>FIBONACCI NUMBERS</vt:lpstr>
      <vt:lpstr>TOP-DOWN</vt:lpstr>
      <vt:lpstr>FIBONACCI NUMBERS</vt:lpstr>
      <vt:lpstr>BOTTOM-UP</vt:lpstr>
      <vt:lpstr> OUTLINE</vt:lpstr>
      <vt:lpstr>INTRODUCTION TO DYNAMIC PROGRAMMING</vt:lpstr>
      <vt:lpstr>WHY?</vt:lpstr>
      <vt:lpstr>WHY?</vt:lpstr>
      <vt:lpstr>WHAT</vt:lpstr>
      <vt:lpstr>WHAT</vt:lpstr>
      <vt:lpstr>OPTIMAL SUBSTRUCTURE</vt:lpstr>
      <vt:lpstr>HOW?</vt:lpstr>
      <vt:lpstr>PowerPoint 演示文稿</vt:lpstr>
      <vt:lpstr>PROBLEM DEFINITION</vt:lpstr>
      <vt:lpstr>MOTIVATION</vt:lpstr>
      <vt:lpstr>MULTIPLICATION ORDER</vt:lpstr>
      <vt:lpstr>SOLUTION SPACE</vt:lpstr>
      <vt:lpstr>SOLUTION SPACE</vt:lpstr>
      <vt:lpstr>STEP 1: STRUCTURE OF OPTIMAL SOLUTION</vt:lpstr>
      <vt:lpstr>MULTIPLICATION ORDER</vt:lpstr>
      <vt:lpstr>OVERLAPPING</vt:lpstr>
      <vt:lpstr>STEP 2: RECURSION</vt:lpstr>
      <vt:lpstr>EXAMPLE</vt:lpstr>
      <vt:lpstr>STEP 3	BOTTOM-UP</vt:lpstr>
      <vt:lpstr>STEP 3	BOTTOM-UP</vt:lpstr>
      <vt:lpstr>STEP 4 CONSTRUCTING</vt:lpstr>
      <vt:lpstr>EXAMPLE</vt:lpstr>
      <vt:lpstr>PowerPoint 演示文稿</vt:lpstr>
      <vt:lpstr>LONGEST COMMON SUSEQUENCE (LCS)</vt:lpstr>
      <vt:lpstr>DEFINITION</vt:lpstr>
      <vt:lpstr>EXAMPLE</vt:lpstr>
      <vt:lpstr>EXAMPLE</vt:lpstr>
      <vt:lpstr>CHARACTERIZING LCS</vt:lpstr>
      <vt:lpstr>CHARACTERIZING LCS</vt:lpstr>
      <vt:lpstr>RECURSIVE SOLUTION</vt:lpstr>
      <vt:lpstr>RECURSIVE SOLUTION</vt:lpstr>
      <vt:lpstr>OVERLAPPING</vt:lpstr>
      <vt:lpstr>COMPUTING THE LENGTH OF AN LCS</vt:lpstr>
      <vt:lpstr>CONSTRUCTING AN LCS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PowerPoint 演示文稿</vt:lpstr>
      <vt:lpstr>DEFINITION</vt:lpstr>
      <vt:lpstr>DEFINITION</vt:lpstr>
      <vt:lpstr>DEFINITION</vt:lpstr>
      <vt:lpstr>TRIANGLE DECOMPOSITION AND MATRIX-CHAIN-ORDER</vt:lpstr>
      <vt:lpstr>TRIANGLE DECOMPOSITION AND MATRIX-CHAIN-ORDER</vt:lpstr>
      <vt:lpstr>CONSTRUCT OPTIMAL SOLUTION</vt:lpstr>
      <vt:lpstr>THE STRUCTURE OF OPTIMAL SOLUTION</vt:lpstr>
      <vt:lpstr>RECURSIVE SOLUTION</vt:lpstr>
      <vt:lpstr>RECURSIVE SOLUTION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陈~li~秋</cp:lastModifiedBy>
  <cp:revision>127</cp:revision>
  <dcterms:created xsi:type="dcterms:W3CDTF">2020-09-07T07:25:00Z</dcterms:created>
  <dcterms:modified xsi:type="dcterms:W3CDTF">2023-09-05T09:36:26Z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0B6DF79592274DF2A177D381132FC4DF_12</vt:lpwstr>
  </property>
</Properties>
</file>